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3" r:id="rId2"/>
  </p:sldMasterIdLst>
  <p:notesMasterIdLst>
    <p:notesMasterId r:id="rId23"/>
  </p:notesMasterIdLst>
  <p:handoutMasterIdLst>
    <p:handoutMasterId r:id="rId24"/>
  </p:handoutMasterIdLst>
  <p:sldIdLst>
    <p:sldId id="287" r:id="rId3"/>
    <p:sldId id="519" r:id="rId4"/>
    <p:sldId id="530" r:id="rId5"/>
    <p:sldId id="529" r:id="rId6"/>
    <p:sldId id="528" r:id="rId7"/>
    <p:sldId id="527" r:id="rId8"/>
    <p:sldId id="525" r:id="rId9"/>
    <p:sldId id="531" r:id="rId10"/>
    <p:sldId id="533" r:id="rId11"/>
    <p:sldId id="534" r:id="rId12"/>
    <p:sldId id="535" r:id="rId13"/>
    <p:sldId id="510" r:id="rId14"/>
    <p:sldId id="511" r:id="rId15"/>
    <p:sldId id="512" r:id="rId16"/>
    <p:sldId id="513" r:id="rId17"/>
    <p:sldId id="514" r:id="rId18"/>
    <p:sldId id="515" r:id="rId19"/>
    <p:sldId id="516" r:id="rId20"/>
    <p:sldId id="517" r:id="rId21"/>
    <p:sldId id="518" r:id="rId22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646"/>
    <a:srgbClr val="E9EDF4"/>
    <a:srgbClr val="D0D8E8"/>
    <a:srgbClr val="00823B"/>
    <a:srgbClr val="66FFFF"/>
    <a:srgbClr val="262626"/>
    <a:srgbClr val="FFD653"/>
    <a:srgbClr val="99FF66"/>
    <a:srgbClr val="FF99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68" autoAdjust="0"/>
    <p:restoredTop sz="94128" autoAdjust="0"/>
  </p:normalViewPr>
  <p:slideViewPr>
    <p:cSldViewPr>
      <p:cViewPr varScale="1">
        <p:scale>
          <a:sx n="70" d="100"/>
          <a:sy n="70" d="100"/>
        </p:scale>
        <p:origin x="930" y="4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OBESIDAD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atte">
              <a:bevelT w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Hoja1!$A$2:$A$9</c:f>
              <c:strCache>
                <c:ptCount val="8"/>
                <c:pt idx="0">
                  <c:v>SSA</c:v>
                </c:pt>
                <c:pt idx="1">
                  <c:v>IMSS RO</c:v>
                </c:pt>
                <c:pt idx="2">
                  <c:v>ISSSTE</c:v>
                </c:pt>
                <c:pt idx="3">
                  <c:v>IMSS P</c:v>
                </c:pt>
                <c:pt idx="4">
                  <c:v>PEMEX</c:v>
                </c:pt>
                <c:pt idx="5">
                  <c:v>SEDENA</c:v>
                </c:pt>
                <c:pt idx="6">
                  <c:v>OTROS</c:v>
                </c:pt>
                <c:pt idx="7">
                  <c:v>TOTAL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1668</c:v>
                </c:pt>
                <c:pt idx="1">
                  <c:v>14186</c:v>
                </c:pt>
                <c:pt idx="2">
                  <c:v>1166</c:v>
                </c:pt>
                <c:pt idx="3">
                  <c:v>2823</c:v>
                </c:pt>
                <c:pt idx="4">
                  <c:v>103</c:v>
                </c:pt>
                <c:pt idx="5">
                  <c:v>24</c:v>
                </c:pt>
                <c:pt idx="6">
                  <c:v>3226</c:v>
                </c:pt>
                <c:pt idx="7">
                  <c:v>23193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388942368"/>
        <c:axId val="-388942912"/>
        <c:axId val="0"/>
      </c:bar3DChart>
      <c:catAx>
        <c:axId val="-388942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388942912"/>
        <c:crosses val="autoZero"/>
        <c:auto val="1"/>
        <c:lblAlgn val="ctr"/>
        <c:lblOffset val="100"/>
        <c:noMultiLvlLbl val="0"/>
      </c:catAx>
      <c:valAx>
        <c:axId val="-388942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3889423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DM GESTACIONAL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atte">
              <a:bevelT w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Hoja1!$A$2:$A$9</c:f>
              <c:strCache>
                <c:ptCount val="8"/>
                <c:pt idx="0">
                  <c:v>SSA</c:v>
                </c:pt>
                <c:pt idx="1">
                  <c:v>IMSS RO</c:v>
                </c:pt>
                <c:pt idx="2">
                  <c:v>ISSSTE</c:v>
                </c:pt>
                <c:pt idx="3">
                  <c:v>IMSS P</c:v>
                </c:pt>
                <c:pt idx="4">
                  <c:v>PEMEX</c:v>
                </c:pt>
                <c:pt idx="5">
                  <c:v>SEDENA</c:v>
                </c:pt>
                <c:pt idx="6">
                  <c:v>OTROS</c:v>
                </c:pt>
                <c:pt idx="7">
                  <c:v>TOTAL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286</c:v>
                </c:pt>
                <c:pt idx="1">
                  <c:v>127</c:v>
                </c:pt>
                <c:pt idx="2">
                  <c:v>1</c:v>
                </c:pt>
                <c:pt idx="3">
                  <c:v>55</c:v>
                </c:pt>
                <c:pt idx="4">
                  <c:v>0</c:v>
                </c:pt>
                <c:pt idx="5">
                  <c:v>0</c:v>
                </c:pt>
                <c:pt idx="6">
                  <c:v>21</c:v>
                </c:pt>
                <c:pt idx="7">
                  <c:v>490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324793472"/>
        <c:axId val="-324790208"/>
        <c:axId val="0"/>
      </c:bar3DChart>
      <c:catAx>
        <c:axId val="-3247934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324790208"/>
        <c:crosses val="autoZero"/>
        <c:auto val="1"/>
        <c:lblAlgn val="ctr"/>
        <c:lblOffset val="100"/>
        <c:noMultiLvlLbl val="0"/>
      </c:catAx>
      <c:valAx>
        <c:axId val="-324790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3247934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DM Tipo I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atte">
              <a:bevelT w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Hoja1!$A$2:$A$9</c:f>
              <c:strCache>
                <c:ptCount val="8"/>
                <c:pt idx="0">
                  <c:v>SSA</c:v>
                </c:pt>
                <c:pt idx="1">
                  <c:v>IMSS RO</c:v>
                </c:pt>
                <c:pt idx="2">
                  <c:v>ISSSTE</c:v>
                </c:pt>
                <c:pt idx="3">
                  <c:v>IMSS P</c:v>
                </c:pt>
                <c:pt idx="4">
                  <c:v>PEMEX</c:v>
                </c:pt>
                <c:pt idx="5">
                  <c:v>SEDENA</c:v>
                </c:pt>
                <c:pt idx="6">
                  <c:v>OTROS</c:v>
                </c:pt>
                <c:pt idx="7">
                  <c:v>TOTAL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20</c:v>
                </c:pt>
                <c:pt idx="1">
                  <c:v>12</c:v>
                </c:pt>
                <c:pt idx="2">
                  <c:v>5</c:v>
                </c:pt>
                <c:pt idx="3">
                  <c:v>6</c:v>
                </c:pt>
                <c:pt idx="4">
                  <c:v>0</c:v>
                </c:pt>
                <c:pt idx="5">
                  <c:v>24</c:v>
                </c:pt>
                <c:pt idx="6">
                  <c:v>5</c:v>
                </c:pt>
                <c:pt idx="7">
                  <c:v>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324792928"/>
        <c:axId val="-324789664"/>
        <c:axId val="0"/>
      </c:bar3DChart>
      <c:catAx>
        <c:axId val="-3247929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324789664"/>
        <c:crosses val="autoZero"/>
        <c:auto val="1"/>
        <c:lblAlgn val="ctr"/>
        <c:lblOffset val="100"/>
        <c:noMultiLvlLbl val="0"/>
      </c:catAx>
      <c:valAx>
        <c:axId val="-3247896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3247929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DM Tipo II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atte">
              <a:bevelT w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Hoja1!$A$2:$A$9</c:f>
              <c:strCache>
                <c:ptCount val="8"/>
                <c:pt idx="0">
                  <c:v>SSA</c:v>
                </c:pt>
                <c:pt idx="1">
                  <c:v>IMSS RO</c:v>
                </c:pt>
                <c:pt idx="2">
                  <c:v>ISSSTE</c:v>
                </c:pt>
                <c:pt idx="3">
                  <c:v>IMSS P</c:v>
                </c:pt>
                <c:pt idx="4">
                  <c:v>PEMEX</c:v>
                </c:pt>
                <c:pt idx="5">
                  <c:v>SEDENA</c:v>
                </c:pt>
                <c:pt idx="6">
                  <c:v>OTROS</c:v>
                </c:pt>
                <c:pt idx="7">
                  <c:v>TOTAL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2062</c:v>
                </c:pt>
                <c:pt idx="1">
                  <c:v>3406</c:v>
                </c:pt>
                <c:pt idx="2">
                  <c:v>1558</c:v>
                </c:pt>
                <c:pt idx="3">
                  <c:v>995</c:v>
                </c:pt>
                <c:pt idx="4">
                  <c:v>14</c:v>
                </c:pt>
                <c:pt idx="5">
                  <c:v>0</c:v>
                </c:pt>
                <c:pt idx="6">
                  <c:v>2351</c:v>
                </c:pt>
                <c:pt idx="7">
                  <c:v>10386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324786944"/>
        <c:axId val="-324781504"/>
        <c:axId val="0"/>
      </c:bar3DChart>
      <c:catAx>
        <c:axId val="-3247869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324781504"/>
        <c:crosses val="autoZero"/>
        <c:auto val="1"/>
        <c:lblAlgn val="ctr"/>
        <c:lblOffset val="100"/>
        <c:noMultiLvlLbl val="0"/>
      </c:catAx>
      <c:valAx>
        <c:axId val="-324781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3247869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HTA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atte">
              <a:bevelT w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Hoja1!$A$2:$A$9</c:f>
              <c:strCache>
                <c:ptCount val="8"/>
                <c:pt idx="0">
                  <c:v>SSA</c:v>
                </c:pt>
                <c:pt idx="1">
                  <c:v>IMSS RO</c:v>
                </c:pt>
                <c:pt idx="2">
                  <c:v>ISSSTE</c:v>
                </c:pt>
                <c:pt idx="3">
                  <c:v>IMSS P</c:v>
                </c:pt>
                <c:pt idx="4">
                  <c:v>PEMEX</c:v>
                </c:pt>
                <c:pt idx="5">
                  <c:v>SEDENA</c:v>
                </c:pt>
                <c:pt idx="6">
                  <c:v>OTROS</c:v>
                </c:pt>
                <c:pt idx="7">
                  <c:v>TOTAL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2096</c:v>
                </c:pt>
                <c:pt idx="1">
                  <c:v>4236</c:v>
                </c:pt>
                <c:pt idx="2">
                  <c:v>1934</c:v>
                </c:pt>
                <c:pt idx="3">
                  <c:v>1337</c:v>
                </c:pt>
                <c:pt idx="4">
                  <c:v>20</c:v>
                </c:pt>
                <c:pt idx="5">
                  <c:v>0</c:v>
                </c:pt>
                <c:pt idx="6">
                  <c:v>2501</c:v>
                </c:pt>
                <c:pt idx="7">
                  <c:v>12124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324784768"/>
        <c:axId val="-324777696"/>
        <c:axId val="0"/>
      </c:bar3DChart>
      <c:catAx>
        <c:axId val="-3247847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324777696"/>
        <c:crosses val="autoZero"/>
        <c:auto val="1"/>
        <c:lblAlgn val="ctr"/>
        <c:lblOffset val="100"/>
        <c:noMultiLvlLbl val="0"/>
      </c:catAx>
      <c:valAx>
        <c:axId val="-324777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3247847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ENF ISQ DEL CORAZÓN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atte">
              <a:bevelT w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Hoja1!$A$2:$A$9</c:f>
              <c:strCache>
                <c:ptCount val="8"/>
                <c:pt idx="0">
                  <c:v>SSA</c:v>
                </c:pt>
                <c:pt idx="1">
                  <c:v>IMSS RO</c:v>
                </c:pt>
                <c:pt idx="2">
                  <c:v>ISSSTE</c:v>
                </c:pt>
                <c:pt idx="3">
                  <c:v>IMSS P</c:v>
                </c:pt>
                <c:pt idx="4">
                  <c:v>PEMEX</c:v>
                </c:pt>
                <c:pt idx="5">
                  <c:v>SEDENA</c:v>
                </c:pt>
                <c:pt idx="6">
                  <c:v>OTROS</c:v>
                </c:pt>
                <c:pt idx="7">
                  <c:v>TOTAL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120</c:v>
                </c:pt>
                <c:pt idx="1">
                  <c:v>409</c:v>
                </c:pt>
                <c:pt idx="2">
                  <c:v>271</c:v>
                </c:pt>
                <c:pt idx="3">
                  <c:v>38</c:v>
                </c:pt>
                <c:pt idx="4">
                  <c:v>15</c:v>
                </c:pt>
                <c:pt idx="5">
                  <c:v>0</c:v>
                </c:pt>
                <c:pt idx="6">
                  <c:v>207</c:v>
                </c:pt>
                <c:pt idx="7">
                  <c:v>1060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324782592"/>
        <c:axId val="-324782048"/>
        <c:axId val="0"/>
      </c:bar3DChart>
      <c:catAx>
        <c:axId val="-3247825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324782048"/>
        <c:crosses val="autoZero"/>
        <c:auto val="1"/>
        <c:lblAlgn val="ctr"/>
        <c:lblOffset val="100"/>
        <c:noMultiLvlLbl val="0"/>
      </c:catAx>
      <c:valAx>
        <c:axId val="-3247820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3247825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68923-67E3-4217-8FD5-810BC9452C95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A5DC2-BAD1-4211-A6D8-071E7515FA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1413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312" cy="464503"/>
          </a:xfrm>
          <a:prstGeom prst="rect">
            <a:avLst/>
          </a:prstGeom>
        </p:spPr>
        <p:txBody>
          <a:bodyPr vert="horz" lIns="91325" tIns="45663" rIns="91325" bIns="4566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1503" y="0"/>
            <a:ext cx="3037312" cy="464503"/>
          </a:xfrm>
          <a:prstGeom prst="rect">
            <a:avLst/>
          </a:prstGeom>
        </p:spPr>
        <p:txBody>
          <a:bodyPr vert="horz" lIns="91325" tIns="45663" rIns="91325" bIns="45663" rtlCol="0"/>
          <a:lstStyle>
            <a:lvl1pPr algn="r">
              <a:defRPr sz="1200"/>
            </a:lvl1pPr>
          </a:lstStyle>
          <a:p>
            <a:fld id="{699E96AA-79A6-4BD5-ACEB-D1BC4F470128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96913"/>
            <a:ext cx="6200775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5" tIns="45663" rIns="91325" bIns="4566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0" y="4415157"/>
            <a:ext cx="5608320" cy="4183697"/>
          </a:xfrm>
          <a:prstGeom prst="rect">
            <a:avLst/>
          </a:prstGeom>
        </p:spPr>
        <p:txBody>
          <a:bodyPr vert="horz" lIns="91325" tIns="45663" rIns="91325" bIns="45663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30312"/>
            <a:ext cx="3037312" cy="464503"/>
          </a:xfrm>
          <a:prstGeom prst="rect">
            <a:avLst/>
          </a:prstGeom>
        </p:spPr>
        <p:txBody>
          <a:bodyPr vert="horz" lIns="91325" tIns="45663" rIns="91325" bIns="4566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1503" y="8830312"/>
            <a:ext cx="3037312" cy="464503"/>
          </a:xfrm>
          <a:prstGeom prst="rect">
            <a:avLst/>
          </a:prstGeom>
        </p:spPr>
        <p:txBody>
          <a:bodyPr vert="horz" lIns="91325" tIns="45663" rIns="91325" bIns="45663" rtlCol="0" anchor="b"/>
          <a:lstStyle>
            <a:lvl1pPr algn="r">
              <a:defRPr sz="1200"/>
            </a:lvl1pPr>
          </a:lstStyle>
          <a:p>
            <a:fld id="{931A436D-3707-4230-95C1-52739E962E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1881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200775" cy="348773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A436D-3707-4230-95C1-52739E962E53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2813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MX" dirty="0" smtClean="0"/>
              <a:t>Población de responsabilidad:  con 20 años y más.</a:t>
            </a:r>
          </a:p>
          <a:p>
            <a:pPr>
              <a:spcBef>
                <a:spcPct val="0"/>
              </a:spcBef>
            </a:pPr>
            <a:r>
              <a:rPr lang="es-MX" dirty="0" smtClean="0"/>
              <a:t>Cobertura de detección:  número de detecciones de diabetes, realizadas durante el periodo enero a mayo 2014.</a:t>
            </a:r>
          </a:p>
        </p:txBody>
      </p:sp>
      <p:sp>
        <p:nvSpPr>
          <p:cNvPr id="327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4C1726-2137-4087-B3E4-864E3048115D}" type="slidenum">
              <a:rPr lang="es-MX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s-MX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853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MX" dirty="0" smtClean="0"/>
              <a:t>Población de responsabilidad:  con 20 años y más.</a:t>
            </a:r>
          </a:p>
          <a:p>
            <a:pPr>
              <a:spcBef>
                <a:spcPct val="0"/>
              </a:spcBef>
            </a:pPr>
            <a:r>
              <a:rPr lang="es-MX" dirty="0" smtClean="0"/>
              <a:t>Cobertura de detección:  número de detecciones de diabetes, realizadas durante el periodo enero a mayo 2014.</a:t>
            </a:r>
          </a:p>
        </p:txBody>
      </p:sp>
      <p:sp>
        <p:nvSpPr>
          <p:cNvPr id="327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4C1726-2137-4087-B3E4-864E3048115D}" type="slidenum">
              <a:rPr lang="es-MX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s-MX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067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MX" dirty="0" smtClean="0"/>
              <a:t>Población de responsabilidad:  con 20 años y más.</a:t>
            </a:r>
          </a:p>
          <a:p>
            <a:pPr>
              <a:spcBef>
                <a:spcPct val="0"/>
              </a:spcBef>
            </a:pPr>
            <a:r>
              <a:rPr lang="es-MX" dirty="0" smtClean="0"/>
              <a:t>Cobertura de detección:  número de detecciones de diabetes, realizadas durante el periodo enero a mayo 2014.</a:t>
            </a:r>
          </a:p>
        </p:txBody>
      </p:sp>
      <p:sp>
        <p:nvSpPr>
          <p:cNvPr id="327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4C1726-2137-4087-B3E4-864E3048115D}" type="slidenum">
              <a:rPr lang="es-MX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s-MX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131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MX" dirty="0" smtClean="0"/>
              <a:t>Población de responsabilidad:  con 20 años y más.</a:t>
            </a:r>
          </a:p>
          <a:p>
            <a:pPr>
              <a:spcBef>
                <a:spcPct val="0"/>
              </a:spcBef>
            </a:pPr>
            <a:r>
              <a:rPr lang="es-MX" dirty="0" smtClean="0"/>
              <a:t>Cobertura de detección:  número de detecciones de diabetes, realizadas durante el periodo enero a mayo 2014.</a:t>
            </a:r>
          </a:p>
        </p:txBody>
      </p:sp>
      <p:sp>
        <p:nvSpPr>
          <p:cNvPr id="327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4C1726-2137-4087-B3E4-864E3048115D}" type="slidenum">
              <a:rPr lang="es-MX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s-MX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8656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MX" smtClean="0"/>
              <a:t>Número de claves de medicamentos para el control de la diabetes, en el cuadro básico de cada institución (específicar el número de clave y/o nombre del medicamento).</a:t>
            </a:r>
          </a:p>
          <a:p>
            <a:pPr>
              <a:spcBef>
                <a:spcPct val="0"/>
              </a:spcBef>
            </a:pPr>
            <a:r>
              <a:rPr lang="es-MX" smtClean="0"/>
              <a:t>% de abasto, de las claves de medicamentos señaladas, cuántas se tienen en existencia (porcentaje).</a:t>
            </a:r>
          </a:p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3686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6B0DBD8-722C-4826-940C-48586DA198D8}" type="slidenum">
              <a:rPr lang="es-MX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s-MX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626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B240A-0F88-4B16-98CC-85A1EA4AFD2B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9997-A318-4F50-8012-2C7B5FE849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3504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24/01/2018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ángulo 6"/>
          <p:cNvSpPr/>
          <p:nvPr userDrawn="1"/>
        </p:nvSpPr>
        <p:spPr>
          <a:xfrm>
            <a:off x="1" y="6616428"/>
            <a:ext cx="12192000" cy="241573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 rotWithShape="1">
          <a:blip r:embed="rId2"/>
          <a:srcRect l="45936" t="53357" r="17537" b="36017"/>
          <a:stretch/>
        </p:blipFill>
        <p:spPr>
          <a:xfrm>
            <a:off x="3823299" y="116632"/>
            <a:ext cx="6689192" cy="86409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9" name="4 CuadroTexto"/>
          <p:cNvSpPr txBox="1"/>
          <p:nvPr userDrawn="1"/>
        </p:nvSpPr>
        <p:spPr>
          <a:xfrm>
            <a:off x="4295800" y="38550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00823B"/>
                </a:solidFill>
                <a:latin typeface="Bell MT" panose="02020503060305020303" pitchFamily="18" charset="0"/>
              </a:rPr>
              <a:t>DIRECCIÓN DE SALUD PÚBLICA</a:t>
            </a:r>
          </a:p>
        </p:txBody>
      </p:sp>
    </p:spTree>
    <p:extLst>
      <p:ext uri="{BB962C8B-B14F-4D97-AF65-F5344CB8AC3E}">
        <p14:creationId xmlns:p14="http://schemas.microsoft.com/office/powerpoint/2010/main" val="2669863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76E51A6-9E93-40AC-AD58-38F1BC394449}" type="datetimeFigureOut">
              <a:rPr lang="es-MX"/>
              <a:pPr>
                <a:defRPr/>
              </a:pPr>
              <a:t>24/01/2018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215EFB4-FFB2-48A1-8639-3A23B46FDF38}" type="slidenum">
              <a:rPr lang="es-MX" altLang="es-MX"/>
              <a:pPr/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1231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B240A-0F88-4B16-98CC-85A1EA4AFD2B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99997-A318-4F50-8012-2C7B5FE849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832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2" y="274638"/>
            <a:ext cx="109728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2" y="1600200"/>
            <a:ext cx="10972801" cy="4525964"/>
          </a:xfrm>
          <a:prstGeom prst="rect">
            <a:avLst/>
          </a:prstGeom>
        </p:spPr>
        <p:txBody>
          <a:bodyPr vert="horz" lIns="72841" tIns="36421" rIns="72841" bIns="36421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4"/>
          </a:xfrm>
          <a:prstGeom prst="rect">
            <a:avLst/>
          </a:prstGeom>
        </p:spPr>
        <p:txBody>
          <a:bodyPr vert="horz" lIns="72841" tIns="36421" rIns="72841" bIns="36421" rtlCol="0" anchor="ctr"/>
          <a:lstStyle>
            <a:lvl1pPr algn="l">
              <a:defRPr sz="11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32021"/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32021"/>
              <a:t>24/01/2018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1" y="6356354"/>
            <a:ext cx="3860800" cy="365124"/>
          </a:xfrm>
          <a:prstGeom prst="rect">
            <a:avLst/>
          </a:prstGeom>
        </p:spPr>
        <p:txBody>
          <a:bodyPr vert="horz" lIns="72841" tIns="36421" rIns="72841" bIns="36421" rtlCol="0" anchor="ctr"/>
          <a:lstStyle>
            <a:lvl1pPr algn="ctr">
              <a:defRPr sz="11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32021"/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3" y="6356354"/>
            <a:ext cx="2844800" cy="365124"/>
          </a:xfrm>
          <a:prstGeom prst="rect">
            <a:avLst/>
          </a:prstGeom>
        </p:spPr>
        <p:txBody>
          <a:bodyPr vert="horz" lIns="72841" tIns="36421" rIns="72841" bIns="36421" rtlCol="0" anchor="ctr"/>
          <a:lstStyle>
            <a:lvl1pPr algn="r">
              <a:defRPr sz="11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32021"/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32021"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5"/>
          <a:srcRect l="45936" t="53357" r="17537" b="36017"/>
          <a:stretch/>
        </p:blipFill>
        <p:spPr>
          <a:xfrm>
            <a:off x="3823299" y="116632"/>
            <a:ext cx="668919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61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</p:sldLayoutIdLst>
  <p:txStyles>
    <p:titleStyle>
      <a:lvl1pPr algn="ctr" defTabSz="432021" rtl="0" eaLnBrk="1" latinLnBrk="0" hangingPunct="1">
        <a:spcBef>
          <a:spcPct val="0"/>
        </a:spcBef>
        <a:buNone/>
        <a:defRPr sz="41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15" indent="-324015" algn="l" defTabSz="432021" rtl="0" eaLnBrk="1" latinLnBrk="0" hangingPunct="1">
        <a:spcBef>
          <a:spcPct val="20000"/>
        </a:spcBef>
        <a:buFont typeface="Arial"/>
        <a:buChar char="•"/>
        <a:defRPr sz="2966" kern="1200">
          <a:solidFill>
            <a:schemeClr val="tx1"/>
          </a:solidFill>
          <a:latin typeface="+mn-lt"/>
          <a:ea typeface="+mn-ea"/>
          <a:cs typeface="+mn-cs"/>
        </a:defRPr>
      </a:lvl1pPr>
      <a:lvl2pPr marL="702033" indent="-270012" algn="l" defTabSz="432021" rtl="0" eaLnBrk="1" latinLnBrk="0" hangingPunct="1">
        <a:spcBef>
          <a:spcPct val="20000"/>
        </a:spcBef>
        <a:buFont typeface="Arial"/>
        <a:buChar char="–"/>
        <a:defRPr sz="2610" kern="1200">
          <a:solidFill>
            <a:schemeClr val="tx1"/>
          </a:solidFill>
          <a:latin typeface="+mn-lt"/>
          <a:ea typeface="+mn-ea"/>
          <a:cs typeface="+mn-cs"/>
        </a:defRPr>
      </a:lvl2pPr>
      <a:lvl3pPr marL="1080052" indent="-216011" algn="l" defTabSz="432021" rtl="0" eaLnBrk="1" latinLnBrk="0" hangingPunct="1">
        <a:spcBef>
          <a:spcPct val="20000"/>
        </a:spcBef>
        <a:buFont typeface="Arial"/>
        <a:buChar char="•"/>
        <a:defRPr sz="225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72" indent="-216011" algn="l" defTabSz="432021" rtl="0" eaLnBrk="1" latinLnBrk="0" hangingPunct="1">
        <a:spcBef>
          <a:spcPct val="20000"/>
        </a:spcBef>
        <a:buFont typeface="Arial"/>
        <a:buChar char="–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44093" indent="-216011" algn="l" defTabSz="432021" rtl="0" eaLnBrk="1" latinLnBrk="0" hangingPunct="1">
        <a:spcBef>
          <a:spcPct val="20000"/>
        </a:spcBef>
        <a:buFont typeface="Arial"/>
        <a:buChar char="»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376113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08134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240154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672175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1pPr>
      <a:lvl2pPr marL="432021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2pPr>
      <a:lvl3pPr marL="864041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62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82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5pPr>
      <a:lvl6pPr marL="2160103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6pPr>
      <a:lvl7pPr marL="2592123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7pPr>
      <a:lvl8pPr marL="3024145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8pPr>
      <a:lvl9pPr marL="3456165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6" name="3 Título"/>
          <p:cNvSpPr txBox="1">
            <a:spLocks noGrp="1"/>
          </p:cNvSpPr>
          <p:nvPr>
            <p:ph type="ctrTitle" idx="4294967295"/>
          </p:nvPr>
        </p:nvSpPr>
        <p:spPr>
          <a:xfrm>
            <a:off x="1451484" y="4146856"/>
            <a:ext cx="9217024" cy="935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pt-BR" sz="2800" b="1" i="1" dirty="0" smtClean="0">
                <a:ea typeface="Segoe UI" pitchFamily="34" charset="0"/>
                <a:cs typeface="Segoe UI" pitchFamily="34" charset="0"/>
              </a:rPr>
              <a:t>COMITÉ </a:t>
            </a:r>
            <a:r>
              <a:rPr lang="pt-BR" sz="2800" b="1" i="1" dirty="0">
                <a:ea typeface="Segoe UI" pitchFamily="34" charset="0"/>
                <a:cs typeface="Segoe UI" pitchFamily="34" charset="0"/>
              </a:rPr>
              <a:t>ESTATAL DE VIGILANCIA EPIDEMIOLÓGICA</a:t>
            </a:r>
            <a:br>
              <a:rPr lang="pt-BR" sz="2800" b="1" i="1" dirty="0">
                <a:ea typeface="Segoe UI" pitchFamily="34" charset="0"/>
                <a:cs typeface="Segoe UI" pitchFamily="34" charset="0"/>
              </a:rPr>
            </a:br>
            <a:r>
              <a:rPr lang="pt-BR" sz="2800" b="1" i="1" dirty="0">
                <a:ea typeface="Segoe UI" pitchFamily="34" charset="0"/>
                <a:cs typeface="Segoe UI" pitchFamily="34" charset="0"/>
              </a:rPr>
              <a:t>(CEVE</a:t>
            </a:r>
            <a:r>
              <a:rPr lang="pt-BR" sz="2800" b="1" i="1" dirty="0" smtClean="0">
                <a:ea typeface="Segoe UI" pitchFamily="34" charset="0"/>
                <a:cs typeface="Segoe UI" pitchFamily="34" charset="0"/>
              </a:rPr>
              <a:t>)</a:t>
            </a:r>
            <a:endParaRPr lang="es-MX" sz="2800" b="1" i="1" dirty="0"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3 Título"/>
          <p:cNvSpPr txBox="1">
            <a:spLocks/>
          </p:cNvSpPr>
          <p:nvPr/>
        </p:nvSpPr>
        <p:spPr>
          <a:xfrm>
            <a:off x="227348" y="1628800"/>
            <a:ext cx="1166529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s-MX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egoe UI" pitchFamily="34" charset="0"/>
                <a:cs typeface="Segoe UI" pitchFamily="34" charset="0"/>
              </a:rPr>
              <a:t>ESTRATEGIA ESTATAL PARA LA PREVENCIÓN Y EL CONTROL DEL SOBREPESO, LA OBESIDAD Y LA DIABETES</a:t>
            </a:r>
            <a:r>
              <a:rPr lang="es-MX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egoe UI" pitchFamily="34" charset="0"/>
                <a:cs typeface="Segoe UI" pitchFamily="34" charset="0"/>
              </a:rPr>
              <a:t>.</a:t>
            </a:r>
            <a:endParaRPr lang="es-MX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4295800" y="38550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00823B"/>
                </a:solidFill>
                <a:latin typeface="Bell MT" panose="02020503060305020303" pitchFamily="18" charset="0"/>
              </a:rPr>
              <a:t>DIRECCIÓN DE SALUD PÚBLICA</a:t>
            </a:r>
          </a:p>
        </p:txBody>
      </p:sp>
      <p:sp>
        <p:nvSpPr>
          <p:cNvPr id="9" name="3 Título"/>
          <p:cNvSpPr txBox="1">
            <a:spLocks/>
          </p:cNvSpPr>
          <p:nvPr/>
        </p:nvSpPr>
        <p:spPr>
          <a:xfrm>
            <a:off x="3431704" y="5661248"/>
            <a:ext cx="5256584" cy="812217"/>
          </a:xfrm>
          <a:prstGeom prst="rect">
            <a:avLst/>
          </a:prstGeom>
          <a:noFill/>
        </p:spPr>
        <p:txBody>
          <a:bodyPr vert="horz" wrap="square" lIns="72841" tIns="36421" rIns="72841" bIns="36421" rtlCol="0" anchor="ctr">
            <a:sp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pt-BR" sz="2400" b="1" i="1" dirty="0" smtClean="0">
                <a:solidFill>
                  <a:schemeClr val="bg1">
                    <a:lumMod val="50000"/>
                  </a:schemeClr>
                </a:solidFill>
                <a:ea typeface="Segoe UI" pitchFamily="34" charset="0"/>
                <a:cs typeface="Segoe UI" pitchFamily="34" charset="0"/>
              </a:rPr>
              <a:t>ENERO – DICIEMBRE</a:t>
            </a:r>
          </a:p>
          <a:p>
            <a:pPr>
              <a:spcBef>
                <a:spcPts val="0"/>
              </a:spcBef>
              <a:defRPr/>
            </a:pPr>
            <a:r>
              <a:rPr lang="pt-BR" sz="2400" b="1" i="1" dirty="0" smtClean="0">
                <a:solidFill>
                  <a:schemeClr val="bg1">
                    <a:lumMod val="50000"/>
                  </a:schemeClr>
                </a:solidFill>
                <a:ea typeface="Segoe UI" pitchFamily="34" charset="0"/>
                <a:cs typeface="Segoe UI" pitchFamily="34" charset="0"/>
              </a:rPr>
              <a:t> 2017</a:t>
            </a:r>
            <a:endParaRPr lang="es-MX" sz="2400" b="1" i="1" dirty="0">
              <a:solidFill>
                <a:schemeClr val="bg1">
                  <a:lumMod val="50000"/>
                </a:schemeClr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89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838" y="116633"/>
            <a:ext cx="4914546" cy="66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4 CuadroTexto"/>
          <p:cNvSpPr txBox="1"/>
          <p:nvPr/>
        </p:nvSpPr>
        <p:spPr>
          <a:xfrm>
            <a:off x="4718847" y="362091"/>
            <a:ext cx="47525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00" b="1" dirty="0">
                <a:solidFill>
                  <a:srgbClr val="00823B"/>
                </a:solidFill>
                <a:latin typeface="Bell MT" panose="02020503060305020303" pitchFamily="18" charset="0"/>
              </a:rPr>
              <a:t>DIRECCIÓN DE SALUD PÚBLICA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238" y="269033"/>
            <a:ext cx="4914546" cy="66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638" y="44625"/>
            <a:ext cx="4914546" cy="66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4 CuadroTexto"/>
          <p:cNvSpPr txBox="1"/>
          <p:nvPr/>
        </p:nvSpPr>
        <p:spPr>
          <a:xfrm>
            <a:off x="5023647" y="290083"/>
            <a:ext cx="47525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00" b="1" dirty="0">
                <a:solidFill>
                  <a:srgbClr val="00823B"/>
                </a:solidFill>
                <a:latin typeface="Bell MT" panose="02020503060305020303" pitchFamily="18" charset="0"/>
              </a:rPr>
              <a:t>DIRECCIÓN DE SALUD PÚBLICA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2855640" y="1124744"/>
            <a:ext cx="372204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ATENCIÓN PARA EL ADULTO</a:t>
            </a:r>
          </a:p>
          <a:p>
            <a:pPr algn="ctr"/>
            <a:r>
              <a:rPr lang="es-MX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Y</a:t>
            </a:r>
          </a:p>
          <a:p>
            <a:pPr algn="ctr"/>
            <a:r>
              <a:rPr lang="es-MX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ADULTO MAYOR</a:t>
            </a:r>
          </a:p>
        </p:txBody>
      </p:sp>
      <p:sp>
        <p:nvSpPr>
          <p:cNvPr id="17" name="2 Marcador de contenido"/>
          <p:cNvSpPr txBox="1">
            <a:spLocks/>
          </p:cNvSpPr>
          <p:nvPr/>
        </p:nvSpPr>
        <p:spPr>
          <a:xfrm>
            <a:off x="8472264" y="1462999"/>
            <a:ext cx="3416078" cy="17499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72841" tIns="36421" rIns="72841" bIns="36421" rtlCol="0">
            <a:normAutofit fontScale="40000" lnSpcReduction="20000"/>
          </a:bodyPr>
          <a:lstStyle>
            <a:lvl1pPr marL="243011" indent="-243011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2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6525" indent="-202509" algn="l" defTabSz="324016" rtl="0" eaLnBrk="1" latinLnBrk="0" hangingPunct="1">
              <a:spcBef>
                <a:spcPct val="20000"/>
              </a:spcBef>
              <a:buFont typeface="Arial"/>
              <a:buChar char="–"/>
              <a:defRPr sz="1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39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4054" indent="-162008" algn="l" defTabSz="324016" rtl="0" eaLnBrk="1" latinLnBrk="0" hangingPunct="1">
              <a:spcBef>
                <a:spcPct val="20000"/>
              </a:spcBef>
              <a:buFont typeface="Arial"/>
              <a:buChar char="–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8070" indent="-162008" algn="l" defTabSz="324016" rtl="0" eaLnBrk="1" latinLnBrk="0" hangingPunct="1">
              <a:spcBef>
                <a:spcPct val="20000"/>
              </a:spcBef>
              <a:buFont typeface="Arial"/>
              <a:buChar char="»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2085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06101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0116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4131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4500" b="1" dirty="0"/>
              <a:t>PREVENCIÓN</a:t>
            </a:r>
          </a:p>
          <a:p>
            <a:pPr marL="0" indent="0" algn="just">
              <a:buNone/>
            </a:pPr>
            <a:endParaRPr lang="es-MX" sz="4000" dirty="0"/>
          </a:p>
          <a:p>
            <a:pPr algn="just"/>
            <a:r>
              <a:rPr lang="es-MX" sz="4000" b="1" dirty="0"/>
              <a:t>Modelo educativo en “Entornos”. </a:t>
            </a:r>
          </a:p>
          <a:p>
            <a:pPr algn="just"/>
            <a:endParaRPr lang="es-MX" sz="4000" b="1" dirty="0"/>
          </a:p>
          <a:p>
            <a:pPr algn="just"/>
            <a:r>
              <a:rPr lang="es-MX" sz="4000" b="1" dirty="0"/>
              <a:t>Detección de ECNT en la población de 20 años y más.</a:t>
            </a:r>
          </a:p>
        </p:txBody>
      </p: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949399"/>
              </p:ext>
            </p:extLst>
          </p:nvPr>
        </p:nvGraphicFramePr>
        <p:xfrm>
          <a:off x="263352" y="3356992"/>
          <a:ext cx="11737306" cy="2973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7462"/>
                <a:gridCol w="2347462"/>
                <a:gridCol w="2506985"/>
                <a:gridCol w="2187935"/>
                <a:gridCol w="2347462"/>
              </a:tblGrid>
              <a:tr h="1906930"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baseline="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aseline="0" dirty="0" smtClean="0"/>
                        <a:t>DETECCIÓN DE DIABETES MELLITUS TIPO 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aseline="0" dirty="0" smtClean="0"/>
                        <a:t>DETERMINACIÓN DE HEMOGLOBINA GLUCOSILADA A PACIENTES ACTIVOS CON DIAGNÓSTICO DE DIABETES MELLITUS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aseline="0" dirty="0" smtClean="0"/>
                        <a:t>TENER EN RANGOS DE CONTROL DE HEMOGLOBINA GLUCOSILADA A LOS PACIENTES DIABÉTICOS ACTIVOS EN LAS UNIDADES DE SALUD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aseline="0" dirty="0" smtClean="0"/>
                        <a:t>DESACELERAR EL INCREMENTO DE SOBREPESO,  OBESIDAD Y DIABETES EN 71 ENTORNOS SALUDABLES EN TODO EL ESTADO</a:t>
                      </a:r>
                    </a:p>
                    <a:p>
                      <a:pPr algn="ctr"/>
                      <a:endParaRPr lang="es-MX" sz="16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55529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bg1"/>
                          </a:solidFill>
                        </a:rPr>
                        <a:t>META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299,898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7,150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33.0%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5%</a:t>
                      </a:r>
                      <a:endParaRPr lang="es-MX" sz="1600" dirty="0"/>
                    </a:p>
                  </a:txBody>
                  <a:tcPr anchor="ctr"/>
                </a:tc>
              </a:tr>
              <a:tr h="355529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bg1"/>
                          </a:solidFill>
                        </a:rPr>
                        <a:t>LOGRO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280,800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16,670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6,928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2.3%</a:t>
                      </a:r>
                      <a:endParaRPr lang="es-MX" sz="1600" dirty="0"/>
                    </a:p>
                  </a:txBody>
                  <a:tcPr anchor="ctr"/>
                </a:tc>
              </a:tr>
              <a:tr h="355529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bg1"/>
                          </a:solidFill>
                        </a:rPr>
                        <a:t>POBLACIÓN</a:t>
                      </a:r>
                      <a:r>
                        <a:rPr lang="es-MX" sz="1200" baseline="0" dirty="0" smtClean="0">
                          <a:solidFill>
                            <a:schemeClr val="bg1"/>
                          </a:solidFill>
                        </a:rPr>
                        <a:t> BENEFICIADA</a:t>
                      </a:r>
                      <a:endParaRPr lang="es-MX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280,800</a:t>
                      </a:r>
                      <a:endParaRPr lang="es-MX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16,670</a:t>
                      </a:r>
                      <a:endParaRPr lang="es-MX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6,928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1,486</a:t>
                      </a:r>
                      <a:endParaRPr lang="es-MX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5" name="2 Marcador de contenido"/>
          <p:cNvSpPr txBox="1">
            <a:spLocks/>
          </p:cNvSpPr>
          <p:nvPr/>
        </p:nvSpPr>
        <p:spPr>
          <a:xfrm>
            <a:off x="4084722" y="116631"/>
            <a:ext cx="7915934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PILAR 1. SALUD PÚBLICA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983432" y="6453336"/>
            <a:ext cx="1804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Fuente: SIC,  ESTRATEGIA.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19094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838" y="116633"/>
            <a:ext cx="4914546" cy="66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4 CuadroTexto"/>
          <p:cNvSpPr txBox="1"/>
          <p:nvPr/>
        </p:nvSpPr>
        <p:spPr>
          <a:xfrm>
            <a:off x="4718847" y="362091"/>
            <a:ext cx="47525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00" b="1" dirty="0">
                <a:solidFill>
                  <a:srgbClr val="00823B"/>
                </a:solidFill>
                <a:latin typeface="Bell MT" panose="02020503060305020303" pitchFamily="18" charset="0"/>
              </a:rPr>
              <a:t>DIRECCIÓN DE SALUD PÚBLICA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238" y="269033"/>
            <a:ext cx="4914546" cy="66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638" y="44625"/>
            <a:ext cx="4914546" cy="66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4 CuadroTexto"/>
          <p:cNvSpPr txBox="1"/>
          <p:nvPr/>
        </p:nvSpPr>
        <p:spPr>
          <a:xfrm>
            <a:off x="5023647" y="290083"/>
            <a:ext cx="47525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00" b="1" dirty="0">
                <a:solidFill>
                  <a:srgbClr val="00823B"/>
                </a:solidFill>
                <a:latin typeface="Bell MT" panose="02020503060305020303" pitchFamily="18" charset="0"/>
              </a:rPr>
              <a:t>DIRECCIÓN DE SALUD PÚBLICA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4367808" y="908720"/>
            <a:ext cx="60500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ATENCIÓN PARA EL ADULTO Y ADULTO MAYOR</a:t>
            </a:r>
          </a:p>
        </p:txBody>
      </p:sp>
      <p:sp>
        <p:nvSpPr>
          <p:cNvPr id="17" name="2 Marcador de contenido"/>
          <p:cNvSpPr txBox="1">
            <a:spLocks/>
          </p:cNvSpPr>
          <p:nvPr/>
        </p:nvSpPr>
        <p:spPr>
          <a:xfrm>
            <a:off x="9336360" y="1786251"/>
            <a:ext cx="2537283" cy="28660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72841" tIns="36421" rIns="72841" bIns="36421" rtlCol="0">
            <a:normAutofit fontScale="25000" lnSpcReduction="20000"/>
          </a:bodyPr>
          <a:lstStyle>
            <a:lvl1pPr marL="243011" indent="-243011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2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6525" indent="-202509" algn="l" defTabSz="324016" rtl="0" eaLnBrk="1" latinLnBrk="0" hangingPunct="1">
              <a:spcBef>
                <a:spcPct val="20000"/>
              </a:spcBef>
              <a:buFont typeface="Arial"/>
              <a:buChar char="–"/>
              <a:defRPr sz="1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39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4054" indent="-162008" algn="l" defTabSz="324016" rtl="0" eaLnBrk="1" latinLnBrk="0" hangingPunct="1">
              <a:spcBef>
                <a:spcPct val="20000"/>
              </a:spcBef>
              <a:buFont typeface="Arial"/>
              <a:buChar char="–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8070" indent="-162008" algn="l" defTabSz="324016" rtl="0" eaLnBrk="1" latinLnBrk="0" hangingPunct="1">
              <a:spcBef>
                <a:spcPct val="20000"/>
              </a:spcBef>
              <a:buFont typeface="Arial"/>
              <a:buChar char="»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2085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06101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0116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4131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7200" b="1" dirty="0"/>
              <a:t>CALIDAD DE LOS SERVICIOS DE SALUD</a:t>
            </a:r>
          </a:p>
          <a:p>
            <a:pPr marL="0" indent="0" algn="ctr">
              <a:buNone/>
            </a:pPr>
            <a:endParaRPr lang="es-MX" sz="2100" dirty="0"/>
          </a:p>
          <a:p>
            <a:pPr marL="0" indent="0" algn="just">
              <a:buNone/>
            </a:pPr>
            <a:endParaRPr lang="es-MX" sz="4800" dirty="0"/>
          </a:p>
          <a:p>
            <a:pPr marL="0" indent="0" algn="just">
              <a:buNone/>
            </a:pPr>
            <a:r>
              <a:rPr lang="es-MX" sz="6400" dirty="0"/>
              <a:t>MODELOS DE PREVENCIÓN Y ATENCIÓN ESPECÍFICOS:</a:t>
            </a:r>
          </a:p>
          <a:p>
            <a:pPr lvl="1" algn="just"/>
            <a:r>
              <a:rPr lang="es-MX" sz="5600" dirty="0"/>
              <a:t>Grupos de Ayuda Mutua (GAM EC).</a:t>
            </a:r>
          </a:p>
          <a:p>
            <a:pPr lvl="1" algn="just"/>
            <a:r>
              <a:rPr lang="es-MX" sz="5600" dirty="0"/>
              <a:t>Entornos</a:t>
            </a:r>
            <a:r>
              <a:rPr lang="es-MX" sz="5600" dirty="0" smtClean="0"/>
              <a:t>.</a:t>
            </a:r>
            <a:endParaRPr lang="es-MX" sz="6400" dirty="0"/>
          </a:p>
          <a:p>
            <a:pPr marL="0" indent="0" algn="just">
              <a:buNone/>
            </a:pPr>
            <a:r>
              <a:rPr lang="es-MX" sz="5600" dirty="0"/>
              <a:t>MONITOREO</a:t>
            </a:r>
            <a:r>
              <a:rPr lang="es-MX" sz="6400" dirty="0"/>
              <a:t> DEL CONTROL METABÓLICO Y DE LA IDENTIFICACIÓN TEMPRANA DE COMPLICACIONES.</a:t>
            </a:r>
          </a:p>
        </p:txBody>
      </p: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229272"/>
              </p:ext>
            </p:extLst>
          </p:nvPr>
        </p:nvGraphicFramePr>
        <p:xfrm>
          <a:off x="263352" y="1844824"/>
          <a:ext cx="8784975" cy="236267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28325"/>
                <a:gridCol w="2928325"/>
                <a:gridCol w="2928325"/>
              </a:tblGrid>
              <a:tr h="1279667"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aseline="0" dirty="0" smtClean="0"/>
                        <a:t>LOGRAR LA ACREDITACIÓN, REACREDITACIÓN Y ACREDITACIÓN CON EXCELENCIA DE GRUPOS DE AYUDA MUTUA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aseline="0" dirty="0" smtClean="0"/>
                        <a:t>DESACELERAR EL INCREMENTO DE SOBREPESO,  OBESIDAD Y DIABETES EN 71 ENTORNOS SALUDABLES EN TODO EL ESTADO</a:t>
                      </a:r>
                    </a:p>
                  </a:txBody>
                  <a:tcPr anchor="ctr"/>
                </a:tc>
              </a:tr>
              <a:tr h="361001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META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40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5 %</a:t>
                      </a:r>
                      <a:endParaRPr lang="es-MX" sz="1600" dirty="0"/>
                    </a:p>
                  </a:txBody>
                  <a:tcPr anchor="ctr"/>
                </a:tc>
              </a:tr>
              <a:tr h="361001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LOGRO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36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2.3 %</a:t>
                      </a:r>
                      <a:endParaRPr lang="es-MX" sz="1600" dirty="0"/>
                    </a:p>
                  </a:txBody>
                  <a:tcPr anchor="ctr"/>
                </a:tc>
              </a:tr>
              <a:tr h="361001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POBLACIÓN</a:t>
                      </a:r>
                      <a:r>
                        <a:rPr lang="es-MX" sz="1200" baseline="0" dirty="0" smtClean="0"/>
                        <a:t> BENEFICIADA</a:t>
                      </a:r>
                      <a:endParaRPr lang="es-MX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900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1,486</a:t>
                      </a:r>
                      <a:endParaRPr lang="es-MX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2 Marcador de contenido"/>
          <p:cNvSpPr txBox="1">
            <a:spLocks/>
          </p:cNvSpPr>
          <p:nvPr/>
        </p:nvSpPr>
        <p:spPr>
          <a:xfrm>
            <a:off x="325125" y="4365104"/>
            <a:ext cx="4698522" cy="18722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72841" tIns="36421" rIns="72841" bIns="36421" rtlCol="0">
            <a:normAutofit fontScale="25000" lnSpcReduction="20000"/>
          </a:bodyPr>
          <a:lstStyle>
            <a:lvl1pPr marL="243011" indent="-243011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2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6525" indent="-202509" algn="l" defTabSz="324016" rtl="0" eaLnBrk="1" latinLnBrk="0" hangingPunct="1">
              <a:spcBef>
                <a:spcPct val="20000"/>
              </a:spcBef>
              <a:buFont typeface="Arial"/>
              <a:buChar char="–"/>
              <a:defRPr sz="1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39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4054" indent="-162008" algn="l" defTabSz="324016" rtl="0" eaLnBrk="1" latinLnBrk="0" hangingPunct="1">
              <a:spcBef>
                <a:spcPct val="20000"/>
              </a:spcBef>
              <a:buFont typeface="Arial"/>
              <a:buChar char="–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8070" indent="-162008" algn="l" defTabSz="324016" rtl="0" eaLnBrk="1" latinLnBrk="0" hangingPunct="1">
              <a:spcBef>
                <a:spcPct val="20000"/>
              </a:spcBef>
              <a:buFont typeface="Arial"/>
              <a:buChar char="»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2085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06101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0116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4131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7200" b="1" dirty="0"/>
              <a:t>MEJORA DE LAS COMPETENCIAS Y CAPACIDAD RESOLUTIVA DEL PERSONAL DE SALUD</a:t>
            </a:r>
            <a:endParaRPr lang="es-MX" sz="2100" dirty="0"/>
          </a:p>
          <a:p>
            <a:pPr marL="0" indent="0" algn="just">
              <a:buNone/>
            </a:pPr>
            <a:endParaRPr lang="es-MX" sz="4800" dirty="0"/>
          </a:p>
          <a:p>
            <a:pPr algn="just"/>
            <a:r>
              <a:rPr lang="es-MX" sz="6400" dirty="0"/>
              <a:t>Diplomado en Enfermedades Crónicas del ICSS.</a:t>
            </a:r>
          </a:p>
          <a:p>
            <a:pPr algn="just"/>
            <a:endParaRPr lang="es-MX" sz="6400" dirty="0"/>
          </a:p>
          <a:p>
            <a:pPr algn="just"/>
            <a:r>
              <a:rPr lang="es-MX" sz="6400" dirty="0"/>
              <a:t>Programa de Actualización en Enfermedades Crónicas (PAEC).</a:t>
            </a:r>
          </a:p>
        </p:txBody>
      </p:sp>
      <p:graphicFrame>
        <p:nvGraphicFramePr>
          <p:cNvPr id="15" name="Tab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403592"/>
              </p:ext>
            </p:extLst>
          </p:nvPr>
        </p:nvGraphicFramePr>
        <p:xfrm>
          <a:off x="5438927" y="4365104"/>
          <a:ext cx="3312367" cy="199014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65973"/>
                <a:gridCol w="1546394"/>
              </a:tblGrid>
              <a:tr h="862386"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aseline="0" dirty="0" smtClean="0"/>
                        <a:t>PERSONAL MEDICO CAPACITADO</a:t>
                      </a:r>
                    </a:p>
                  </a:txBody>
                  <a:tcPr anchor="ctr"/>
                </a:tc>
              </a:tr>
              <a:tr h="29416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META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510</a:t>
                      </a:r>
                      <a:endParaRPr lang="es-MX" sz="1600" dirty="0"/>
                    </a:p>
                  </a:txBody>
                  <a:tcPr anchor="ctr"/>
                </a:tc>
              </a:tr>
              <a:tr h="29416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LOGRO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353</a:t>
                      </a:r>
                      <a:endParaRPr lang="es-MX" sz="1600" dirty="0"/>
                    </a:p>
                  </a:txBody>
                  <a:tcPr anchor="ctr"/>
                </a:tc>
              </a:tr>
              <a:tr h="29416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POBLACIÓN</a:t>
                      </a:r>
                      <a:r>
                        <a:rPr lang="es-MX" sz="1200" baseline="0" dirty="0" smtClean="0"/>
                        <a:t> BENEFICIADA</a:t>
                      </a:r>
                      <a:endParaRPr lang="es-MX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353</a:t>
                      </a:r>
                      <a:endParaRPr lang="es-MX" sz="16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9" name="2 Marcador de contenido"/>
          <p:cNvSpPr txBox="1">
            <a:spLocks/>
          </p:cNvSpPr>
          <p:nvPr/>
        </p:nvSpPr>
        <p:spPr>
          <a:xfrm>
            <a:off x="4084722" y="116631"/>
            <a:ext cx="7915934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PILAR 2. ATENCIÓN MÉDICA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39416" y="6381328"/>
            <a:ext cx="41472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Fuente: Sistema de Información en Salud; SIVEGAM, Estrategia.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35719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31745" name="2 Marcador de contenido"/>
          <p:cNvSpPr>
            <a:spLocks noGrp="1"/>
          </p:cNvSpPr>
          <p:nvPr>
            <p:ph idx="1"/>
          </p:nvPr>
        </p:nvSpPr>
        <p:spPr>
          <a:xfrm>
            <a:off x="4084722" y="116631"/>
            <a:ext cx="7915934" cy="109205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DETECCIÓN OPORTUNA DE DIABETES MELLITUS 33 % </a:t>
            </a:r>
            <a:r>
              <a:rPr lang="es-MX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ANUAL </a:t>
            </a:r>
            <a:endParaRPr lang="es-MX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432753"/>
              </p:ext>
            </p:extLst>
          </p:nvPr>
        </p:nvGraphicFramePr>
        <p:xfrm>
          <a:off x="335361" y="1772814"/>
          <a:ext cx="8856984" cy="4824537"/>
        </p:xfrm>
        <a:graphic>
          <a:graphicData uri="http://schemas.openxmlformats.org/drawingml/2006/table">
            <a:tbl>
              <a:tblPr/>
              <a:tblGrid>
                <a:gridCol w="1976886"/>
                <a:gridCol w="1942584"/>
                <a:gridCol w="1187718"/>
                <a:gridCol w="1900349"/>
                <a:gridCol w="1849447"/>
              </a:tblGrid>
              <a:tr h="971777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INSTITUCIÓN</a:t>
                      </a:r>
                      <a:endParaRPr lang="es-MX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POBLACIÓN RESPONSABILIDAD</a:t>
                      </a:r>
                      <a:endParaRPr lang="es-MX" sz="18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META ANUAL  33%</a:t>
                      </a:r>
                      <a:endParaRPr lang="es-MX" sz="18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REALIZADO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COBERTURA DE DETECCIÓN ACTUAL</a:t>
                      </a:r>
                      <a:endParaRPr lang="es-MX" sz="18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5632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 y más</a:t>
                      </a:r>
                      <a:endParaRPr lang="es-MX" sz="18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(%)</a:t>
                      </a:r>
                      <a:endParaRPr lang="es-MX" sz="18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5392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908,782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299,898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280,800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93.6 %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5392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SEDENA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5,076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1,675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1,594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95.2 %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5392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ISSSTE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187,900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62,007</a:t>
                      </a:r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61,647</a:t>
                      </a:r>
                      <a:endParaRPr lang="es-MX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99.4 %</a:t>
                      </a:r>
                      <a:endParaRPr lang="es-MX" sz="20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5392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IMSS </a:t>
                      </a:r>
                      <a:r>
                        <a:rPr lang="mr-IN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–</a:t>
                      </a:r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RO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620,393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204,730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141,059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68.9 %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6717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IMSS-PROSPERA*</a:t>
                      </a:r>
                      <a:endParaRPr lang="es-MX" sz="20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268,263</a:t>
                      </a:r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88,527</a:t>
                      </a:r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75,200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84.9 %</a:t>
                      </a:r>
                      <a:endParaRPr lang="es-MX" sz="20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6679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ESTATAL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1,990,414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t" latinLnBrk="0" hangingPunct="1"/>
                      <a:r>
                        <a:rPr lang="es-MX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656,837</a:t>
                      </a:r>
                      <a:endParaRPr lang="es-MX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t" latinLnBrk="0" hangingPunct="1"/>
                      <a:r>
                        <a:rPr lang="es-MX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560,300</a:t>
                      </a:r>
                      <a:endParaRPr lang="es-MX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t" latinLnBrk="0" hangingPunct="1"/>
                      <a:r>
                        <a:rPr lang="es-MX" sz="2400" b="1" i="0" u="none" strike="noStrike" kern="12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85.30 %</a:t>
                      </a:r>
                      <a:endParaRPr lang="es-MX" sz="2400" b="1" i="0" u="none" strike="noStrike" kern="12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9649072" y="5927494"/>
            <a:ext cx="2351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*"/>
            </a:pPr>
            <a:r>
              <a:rPr lang="es-ES" sz="1600" dirty="0" err="1" smtClean="0"/>
              <a:t>Inf</a:t>
            </a:r>
            <a:r>
              <a:rPr lang="es-ES" sz="1600" dirty="0"/>
              <a:t>. </a:t>
            </a:r>
            <a:r>
              <a:rPr lang="es-ES" sz="1600" dirty="0" smtClean="0"/>
              <a:t>Periodo reportado Julio-Agosto 2017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74673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86" name="Group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179583"/>
              </p:ext>
            </p:extLst>
          </p:nvPr>
        </p:nvGraphicFramePr>
        <p:xfrm>
          <a:off x="263352" y="1732244"/>
          <a:ext cx="8784976" cy="4943933"/>
        </p:xfrm>
        <a:graphic>
          <a:graphicData uri="http://schemas.openxmlformats.org/drawingml/2006/table">
            <a:tbl>
              <a:tblPr/>
              <a:tblGrid>
                <a:gridCol w="1889242"/>
                <a:gridCol w="283388"/>
                <a:gridCol w="2007803"/>
                <a:gridCol w="259287"/>
                <a:gridCol w="2221416"/>
                <a:gridCol w="289615"/>
                <a:gridCol w="1834225"/>
              </a:tblGrid>
              <a:tr h="17196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INSTITUCIÓN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MX" sz="1800" b="1" i="0" u="none" strike="noStrike" kern="1200" dirty="0" smtClean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PACIENTES DIABÉTICOS EN TRATAMIENTO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MX" sz="1800" b="1" i="0" u="none" strike="noStrike" kern="1200" dirty="0" smtClean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PACIENTES CON MEDICIÓN DE HEMOGLOBINA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MX" sz="1800" b="1" i="0" u="none" strike="noStrike" kern="1200" dirty="0" smtClean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% DE COBERTURA DE MEDICIÓN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21,666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16,670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76.9 %</a:t>
                      </a:r>
                      <a:endParaRPr lang="es-MX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SEDENA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481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204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42.4 %</a:t>
                      </a:r>
                      <a:endParaRPr lang="es-MX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ISSSTE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30,517</a:t>
                      </a:r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12,349</a:t>
                      </a:r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40.5 %</a:t>
                      </a:r>
                      <a:endParaRPr lang="es-MX" sz="2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IMSS - RO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33,404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8,705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26.1 %</a:t>
                      </a:r>
                      <a:endParaRPr lang="es-MX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IMSS</a:t>
                      </a:r>
                      <a:r>
                        <a:rPr lang="es-MX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PROPERA*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17,305</a:t>
                      </a:r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3,512</a:t>
                      </a:r>
                      <a:endParaRPr lang="es-MX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t" latinLnBrk="0" hangingPunct="1"/>
                      <a:r>
                        <a:rPr lang="es-MX" sz="2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20.3 %</a:t>
                      </a:r>
                      <a:endParaRPr lang="es-MX" sz="2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ESTATAL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103,373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41,440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40.09 %</a:t>
                      </a:r>
                      <a:endParaRPr lang="es-MX" sz="2000" b="1" i="0" u="none" strike="noStrike" kern="12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ángulo 8"/>
          <p:cNvSpPr/>
          <p:nvPr/>
        </p:nvSpPr>
        <p:spPr>
          <a:xfrm>
            <a:off x="2999656" y="548680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000" b="1" dirty="0">
              <a:ea typeface="Calibri"/>
              <a:cs typeface="Times New Roman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531757"/>
              </p:ext>
            </p:extLst>
          </p:nvPr>
        </p:nvGraphicFramePr>
        <p:xfrm>
          <a:off x="9552384" y="2996952"/>
          <a:ext cx="2232248" cy="2095789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116124"/>
                <a:gridCol w="1116124"/>
              </a:tblGrid>
              <a:tr h="441453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AÑO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META</a:t>
                      </a:r>
                      <a:endParaRPr lang="es-MX" sz="1600" dirty="0"/>
                    </a:p>
                  </a:txBody>
                  <a:tcPr anchor="ctr"/>
                </a:tc>
              </a:tr>
              <a:tr h="3829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2018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</a:rPr>
                        <a:t>33.00%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04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2017</a:t>
                      </a:r>
                      <a:endParaRPr lang="es-MX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24.75%</a:t>
                      </a:r>
                      <a:endParaRPr lang="es-MX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02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</a:rPr>
                        <a:t>2016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16.5%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02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effectLst/>
                        </a:rPr>
                        <a:t>2015</a:t>
                      </a:r>
                      <a:endParaRPr lang="es-MX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9.9%</a:t>
                      </a:r>
                      <a:endParaRPr lang="es-MX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627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effectLst/>
                        </a:rPr>
                        <a:t>2014</a:t>
                      </a:r>
                      <a:endParaRPr lang="es-MX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</a:rPr>
                        <a:t>6.6%   </a:t>
                      </a:r>
                      <a:endParaRPr lang="es-MX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3" name="2 Marcador de contenido"/>
          <p:cNvSpPr>
            <a:spLocks noGrp="1"/>
          </p:cNvSpPr>
          <p:nvPr>
            <p:ph idx="1"/>
          </p:nvPr>
        </p:nvSpPr>
        <p:spPr>
          <a:xfrm>
            <a:off x="4084722" y="1"/>
            <a:ext cx="7915934" cy="120868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COBERTURA DE PACIENTES CON MEDICIÓN DE </a:t>
            </a:r>
            <a:r>
              <a:rPr lang="es-MX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HbA1c </a:t>
            </a:r>
            <a:endParaRPr lang="es-MX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9552384" y="6091402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*"/>
            </a:pPr>
            <a:r>
              <a:rPr lang="es-ES" sz="1600" dirty="0" err="1" smtClean="0"/>
              <a:t>Inf</a:t>
            </a:r>
            <a:r>
              <a:rPr lang="es-ES" sz="1600" dirty="0"/>
              <a:t>. </a:t>
            </a:r>
            <a:r>
              <a:rPr lang="es-ES" sz="1600" dirty="0" smtClean="0"/>
              <a:t>Periodo reportado Julio-Agosto 2017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38997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340091"/>
              </p:ext>
            </p:extLst>
          </p:nvPr>
        </p:nvGraphicFramePr>
        <p:xfrm>
          <a:off x="9840416" y="2852936"/>
          <a:ext cx="2016224" cy="2325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2"/>
              </a:tblGrid>
              <a:tr h="414876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AÑO</a:t>
                      </a:r>
                      <a:endParaRPr lang="es-MX" sz="1600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META</a:t>
                      </a:r>
                      <a:endParaRPr lang="es-MX" sz="1600" dirty="0"/>
                    </a:p>
                  </a:txBody>
                  <a:tcPr marL="44450" marR="44450" marT="0" marB="0" anchor="ctr"/>
                </a:tc>
              </a:tr>
              <a:tr h="3953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2018</a:t>
                      </a:r>
                      <a:endParaRPr lang="es-MX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s-MX" sz="18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33.00%</a:t>
                      </a:r>
                      <a:endParaRPr lang="es-MX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2017</a:t>
                      </a:r>
                      <a:endParaRPr lang="es-MX" sz="1600" b="1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24.75%</a:t>
                      </a:r>
                      <a:endParaRPr lang="es-MX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2016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16.5%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2015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9.9%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6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2014</a:t>
                      </a:r>
                      <a:endParaRPr lang="es-MX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6.6</a:t>
                      </a:r>
                      <a:r>
                        <a:rPr lang="es-MX" sz="800" b="1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%</a:t>
                      </a:r>
                      <a:endParaRPr lang="es-MX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949181"/>
              </p:ext>
            </p:extLst>
          </p:nvPr>
        </p:nvGraphicFramePr>
        <p:xfrm>
          <a:off x="299356" y="1772815"/>
          <a:ext cx="9109011" cy="4845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7360"/>
                <a:gridCol w="357422"/>
                <a:gridCol w="1997360"/>
                <a:gridCol w="362678"/>
                <a:gridCol w="2060435"/>
                <a:gridCol w="273321"/>
                <a:gridCol w="2060435"/>
              </a:tblGrid>
              <a:tr h="15479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INSTITUCIÓN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PACIENTES CON MEDICIÓN DE HBA1C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PACIENTES CON MEDICIÓN DE HBA1C CON VALOR &lt; 7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% DE PACIENTES CON MEDICIÓN ACTUAL 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</a:tr>
              <a:tr h="5321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effectLst/>
                        </a:rPr>
                        <a:t>SSA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 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16,670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6,928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41.6 %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</a:tr>
              <a:tr h="5321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effectLst/>
                        </a:rPr>
                        <a:t>SEDENA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 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204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29.4 %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5321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effectLst/>
                        </a:rPr>
                        <a:t>ISSSTE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 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12,349</a:t>
                      </a:r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4,465</a:t>
                      </a:r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36.2 %</a:t>
                      </a:r>
                      <a:endParaRPr lang="es-MX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</a:tr>
              <a:tr h="5041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 smtClean="0">
                          <a:effectLst/>
                        </a:rPr>
                        <a:t>IMSS - RO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 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8,705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2,856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32.8 %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6931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effectLst/>
                        </a:rPr>
                        <a:t>IMSS </a:t>
                      </a:r>
                      <a:r>
                        <a:rPr lang="es-MX" sz="1800" b="1" u="none" strike="noStrike" dirty="0" smtClean="0">
                          <a:effectLst/>
                        </a:rPr>
                        <a:t>PROSPERA*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 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ctr" latinLnBrk="0" hangingPunct="1"/>
                      <a:r>
                        <a:rPr lang="es-MX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3,512</a:t>
                      </a:r>
                      <a:endParaRPr lang="es-MX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ctr" latinLnBrk="0" hangingPunct="1"/>
                      <a:r>
                        <a:rPr lang="es-MX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1,599</a:t>
                      </a:r>
                      <a:endParaRPr lang="es-MX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ctr" latinLnBrk="0" hangingPunct="1"/>
                      <a:r>
                        <a:rPr lang="es-MX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45.5 %</a:t>
                      </a:r>
                      <a:endParaRPr lang="es-MX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</a:tr>
              <a:tr h="5041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b="1" u="none" strike="noStrike" dirty="0">
                          <a:effectLst/>
                        </a:rPr>
                        <a:t>ESTATAL</a:t>
                      </a:r>
                      <a:endParaRPr lang="es-MX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 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41,440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0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15,908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0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38.39 %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4079776" y="116631"/>
            <a:ext cx="7920880" cy="109205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PACIENTES DIABÉTICOS CON UN VALOR DE HEMOGLOBINA GLUCOSILADA MENOR A 7%.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9649072" y="6033810"/>
            <a:ext cx="2351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*"/>
            </a:pPr>
            <a:r>
              <a:rPr lang="es-ES" sz="1600" dirty="0" err="1" smtClean="0"/>
              <a:t>Inf</a:t>
            </a:r>
            <a:r>
              <a:rPr lang="es-ES" sz="1600" dirty="0"/>
              <a:t>. </a:t>
            </a:r>
            <a:r>
              <a:rPr lang="es-ES" sz="1600" dirty="0" smtClean="0"/>
              <a:t>Periodo reportado Julio-Agosto 2017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78489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2999656" y="548680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000" b="1" dirty="0">
              <a:ea typeface="Calibri"/>
              <a:cs typeface="Times New Roman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116526"/>
              </p:ext>
            </p:extLst>
          </p:nvPr>
        </p:nvGraphicFramePr>
        <p:xfrm>
          <a:off x="324898" y="1772816"/>
          <a:ext cx="9227487" cy="484577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262611"/>
                <a:gridCol w="1542539"/>
                <a:gridCol w="1807445"/>
                <a:gridCol w="2008671"/>
                <a:gridCol w="1606221"/>
              </a:tblGrid>
              <a:tr h="13144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INSTITUCIÓN</a:t>
                      </a:r>
                      <a:endParaRPr kumimoji="0" lang="es-MX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TOTAL MÉDICOS</a:t>
                      </a:r>
                      <a:endParaRPr kumimoji="0" lang="es-MX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META  A 2018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80 %       </a:t>
                      </a:r>
                      <a:endParaRPr kumimoji="0" lang="es-MX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ACUMULADO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2014 – 2018</a:t>
                      </a:r>
                      <a:endParaRPr kumimoji="0" lang="es-MX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AVANCE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(%)</a:t>
                      </a:r>
                      <a:endParaRPr kumimoji="0" lang="es-MX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</a:tr>
              <a:tr h="52500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effectLst/>
                        </a:rPr>
                        <a:t>SSA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u="none" strike="noStrike" dirty="0" smtClean="0">
                          <a:effectLst/>
                        </a:rPr>
                        <a:t>510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 smtClean="0">
                          <a:effectLst/>
                        </a:rPr>
                        <a:t>408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u="none" strike="noStrike" dirty="0" smtClean="0">
                          <a:effectLst/>
                        </a:rPr>
                        <a:t>353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 smtClean="0">
                          <a:effectLst/>
                        </a:rPr>
                        <a:t>86.5 %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2500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effectLst/>
                        </a:rPr>
                        <a:t>SEDENA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u="none" strike="noStrike" dirty="0" smtClean="0">
                          <a:effectLst/>
                        </a:rPr>
                        <a:t>1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 smtClean="0">
                          <a:effectLst/>
                        </a:rPr>
                        <a:t>1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u="none" strike="noStrike" dirty="0" smtClean="0">
                          <a:effectLst/>
                        </a:rPr>
                        <a:t>1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 smtClean="0">
                          <a:effectLst/>
                        </a:rPr>
                        <a:t>100 %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2500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effectLst/>
                        </a:rPr>
                        <a:t>ISSSTE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u="none" strike="noStrike" dirty="0" smtClean="0">
                          <a:effectLst/>
                        </a:rPr>
                        <a:t>132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 smtClean="0">
                          <a:effectLst/>
                        </a:rPr>
                        <a:t>106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u="none" strike="noStrike" dirty="0" smtClean="0">
                          <a:effectLst/>
                        </a:rPr>
                        <a:t>101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 smtClean="0">
                          <a:effectLst/>
                        </a:rPr>
                        <a:t>95.3 %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0909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 smtClean="0">
                          <a:effectLst/>
                        </a:rPr>
                        <a:t>IMSS - RO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u="none" strike="noStrike" dirty="0">
                          <a:effectLst/>
                        </a:rPr>
                        <a:t>423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338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173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51.2 %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32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effectLst/>
                        </a:rPr>
                        <a:t>IMSS </a:t>
                      </a:r>
                      <a:r>
                        <a:rPr lang="es-MX" sz="1800" b="1" u="none" strike="noStrike" dirty="0" smtClean="0">
                          <a:effectLst/>
                        </a:rPr>
                        <a:t>–PROSPERA*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b" latinLnBrk="0" hangingPunct="1"/>
                      <a:r>
                        <a:rPr lang="es-MX" sz="18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183</a:t>
                      </a:r>
                      <a:endParaRPr lang="es-MX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b" latinLnBrk="0" hangingPunct="1"/>
                      <a:r>
                        <a:rPr lang="es-MX" sz="18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146</a:t>
                      </a:r>
                      <a:endParaRPr lang="es-MX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b" latinLnBrk="0" hangingPunct="1"/>
                      <a:r>
                        <a:rPr lang="es-MX" sz="18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s-MX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ctr" latinLnBrk="0" hangingPunct="1"/>
                      <a:r>
                        <a:rPr lang="es-MX" sz="20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68.5</a:t>
                      </a:r>
                      <a:r>
                        <a:rPr lang="es-MX" sz="20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20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s-MX" sz="20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1498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b="1" u="none" strike="noStrike" dirty="0">
                          <a:effectLst/>
                        </a:rPr>
                        <a:t>ESTATAL</a:t>
                      </a:r>
                      <a:endParaRPr lang="es-MX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1,249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999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728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72.87 %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899093"/>
              </p:ext>
            </p:extLst>
          </p:nvPr>
        </p:nvGraphicFramePr>
        <p:xfrm>
          <a:off x="10056440" y="2852936"/>
          <a:ext cx="1726592" cy="216024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63296"/>
                <a:gridCol w="863296"/>
              </a:tblGrid>
              <a:tr h="385395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AÑO</a:t>
                      </a:r>
                      <a:endParaRPr lang="es-MX" sz="1600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META</a:t>
                      </a:r>
                      <a:endParaRPr lang="es-MX" sz="1600" dirty="0"/>
                    </a:p>
                  </a:txBody>
                  <a:tcPr marL="44450" marR="44450" marT="0" marB="0" anchor="ctr"/>
                </a:tc>
              </a:tr>
              <a:tr h="3672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2018</a:t>
                      </a:r>
                      <a:endParaRPr lang="es-MX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 </a:t>
                      </a:r>
                      <a:r>
                        <a:rPr lang="es-MX" sz="1800" dirty="0" smtClean="0">
                          <a:effectLst/>
                        </a:rPr>
                        <a:t>80 %</a:t>
                      </a:r>
                      <a:endParaRPr lang="es-MX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52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2017</a:t>
                      </a:r>
                      <a:endParaRPr lang="es-MX" sz="1600" b="1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60 %</a:t>
                      </a:r>
                      <a:endParaRPr lang="es-MX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52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</a:rPr>
                        <a:t>2016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</a:rPr>
                        <a:t>40 %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52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effectLst/>
                        </a:rPr>
                        <a:t>2015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effectLst/>
                        </a:rPr>
                        <a:t>24 %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49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effectLst/>
                        </a:rPr>
                        <a:t>2014</a:t>
                      </a:r>
                      <a:endParaRPr lang="es-MX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 smtClean="0">
                          <a:effectLst/>
                        </a:rPr>
                        <a:t>16 %</a:t>
                      </a:r>
                      <a:endParaRPr lang="es-MX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3" name="2 Marcador de contenido"/>
          <p:cNvSpPr>
            <a:spLocks noGrp="1"/>
          </p:cNvSpPr>
          <p:nvPr>
            <p:ph idx="1"/>
          </p:nvPr>
        </p:nvSpPr>
        <p:spPr>
          <a:xfrm>
            <a:off x="4084722" y="116631"/>
            <a:ext cx="7915934" cy="1092055"/>
          </a:xfrm>
        </p:spPr>
        <p:txBody>
          <a:bodyPr anchor="ctr">
            <a:normAutofit fontScale="85000" lnSpcReduction="10000"/>
          </a:bodyPr>
          <a:lstStyle/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PERSONAL DE SALUD CAPACITADO DE LAS UNIDADES DE SALUD DEL PRIMER NIVEL DE ATENCIÓN.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9743944" y="6033812"/>
            <a:ext cx="2351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*"/>
            </a:pPr>
            <a:r>
              <a:rPr lang="es-ES" sz="1600" dirty="0" err="1" smtClean="0"/>
              <a:t>Inf</a:t>
            </a:r>
            <a:r>
              <a:rPr lang="es-ES" sz="1600" dirty="0"/>
              <a:t>. </a:t>
            </a:r>
            <a:r>
              <a:rPr lang="es-ES" sz="1600" dirty="0" smtClean="0"/>
              <a:t>Periodo reportado Julio-Agosto 2017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96229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69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411883"/>
              </p:ext>
            </p:extLst>
          </p:nvPr>
        </p:nvGraphicFramePr>
        <p:xfrm>
          <a:off x="335361" y="1623833"/>
          <a:ext cx="8280919" cy="4685488"/>
        </p:xfrm>
        <a:graphic>
          <a:graphicData uri="http://schemas.openxmlformats.org/drawingml/2006/table">
            <a:tbl>
              <a:tblPr/>
              <a:tblGrid>
                <a:gridCol w="3265716"/>
                <a:gridCol w="3032449"/>
                <a:gridCol w="1982754"/>
              </a:tblGrid>
              <a:tr h="13603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INSTITUCIÓN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NÚMERO DE MEDICAMENTOS DE CUADRO BÁSICO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PORCENTAJE DE ABASTO</a:t>
                      </a:r>
                      <a:endParaRPr kumimoji="0" lang="es-MX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6650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SSA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80 %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650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SEDENA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650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ISSSTE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** 96 %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650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IMSS - RO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650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IMSS – PROSPERA*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es-MX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100 %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9264352" y="1538337"/>
            <a:ext cx="2719588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MEDICAMENTOS  EVALUAR</a:t>
            </a:r>
            <a:r>
              <a:rPr lang="es-MX" sz="2000" dirty="0"/>
              <a:t>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 err="1"/>
              <a:t>Glibenclamida</a:t>
            </a:r>
            <a:endParaRPr lang="es-MX" sz="14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 err="1"/>
              <a:t>Metformina</a:t>
            </a:r>
            <a:r>
              <a:rPr lang="es-MX" sz="1400" b="1" dirty="0"/>
              <a:t>,</a:t>
            </a:r>
            <a:r>
              <a:rPr lang="es-MX" sz="1400" b="1" dirty="0">
                <a:solidFill>
                  <a:srgbClr val="C00000"/>
                </a:solidFill>
              </a:rPr>
              <a:t>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/>
              <a:t>Insulina NPH,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/>
              <a:t>Insulina Rápida,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/>
              <a:t>Insulina </a:t>
            </a:r>
            <a:r>
              <a:rPr lang="es-MX" sz="1400" dirty="0" err="1"/>
              <a:t>Glargina</a:t>
            </a:r>
            <a:endParaRPr lang="es-MX" sz="14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755408"/>
              </p:ext>
            </p:extLst>
          </p:nvPr>
        </p:nvGraphicFramePr>
        <p:xfrm>
          <a:off x="10848528" y="4015146"/>
          <a:ext cx="951904" cy="89053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51904"/>
              </a:tblGrid>
              <a:tr h="445267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META</a:t>
                      </a:r>
                      <a:endParaRPr lang="es-MX" sz="1800" dirty="0"/>
                    </a:p>
                  </a:txBody>
                  <a:tcPr anchor="ctr">
                    <a:solidFill>
                      <a:srgbClr val="F79646"/>
                    </a:solidFill>
                  </a:tcPr>
                </a:tc>
              </a:tr>
              <a:tr h="445267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100%</a:t>
                      </a:r>
                      <a:endParaRPr lang="es-MX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8825380" y="5752737"/>
            <a:ext cx="31485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/>
              <a:t>**</a:t>
            </a:r>
            <a:r>
              <a:rPr lang="es-MX" sz="1200" dirty="0"/>
              <a:t> </a:t>
            </a:r>
            <a:r>
              <a:rPr lang="es-MX" sz="1600" dirty="0"/>
              <a:t>Aunque se cuenta con existencia de las 5 claves, el sistema oficial institucional delimita 96% de abasto.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4084722" y="116631"/>
            <a:ext cx="7915934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 fontScale="85000" lnSpcReduction="20000"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EXISTENCIA DE CLAVES PARA ATENCIÓN DE PACIENTES DIABÉTICOS EN LAS UNIDADES DEL PRIMER NIVEL DE ATENCIÓN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8805626" y="5074205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alibri" panose="020F0502020204030204" pitchFamily="34" charset="0"/>
              <a:buChar char="*"/>
            </a:pPr>
            <a:r>
              <a:rPr lang="es-ES" sz="1600" dirty="0" err="1" smtClean="0"/>
              <a:t>Inf</a:t>
            </a:r>
            <a:r>
              <a:rPr lang="es-ES" sz="1600" dirty="0" smtClean="0"/>
              <a:t>. Periodo reportado Julio-Agosto 2017</a:t>
            </a:r>
          </a:p>
          <a:p>
            <a:pPr marL="285750" indent="-285750" algn="just">
              <a:buFont typeface="Calibri" panose="020F0502020204030204" pitchFamily="34" charset="0"/>
              <a:buChar char="*"/>
            </a:pP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92939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3352" y="1612293"/>
            <a:ext cx="11521280" cy="5326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1400" b="1" dirty="0" smtClean="0"/>
              <a:t>OBJETIVO:</a:t>
            </a:r>
            <a:r>
              <a:rPr lang="es-MX" sz="1400" dirty="0" smtClean="0"/>
              <a:t> </a:t>
            </a:r>
            <a:r>
              <a:rPr lang="es-MX" sz="1400" dirty="0"/>
              <a:t>Implementar acciones de fomento sanitario en materia de prevención de factores de riesgo para el sobrepeso, la obesidad y la diabetes en escuelas de tiempo completo con servicio de alimentación/cooperativas escolares.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263352" y="6485893"/>
            <a:ext cx="6937840" cy="2663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dirty="0"/>
              <a:t>NOTA: La meta es acumulable para cerrar el 2018 con el 80%. El 100% corresponde a 4,169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4151784" y="116631"/>
            <a:ext cx="7848872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 fontScale="85000" lnSpcReduction="10000"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ESCUELAS DE TIEMPO COMPLETO CON SERVICIOS DE </a:t>
            </a:r>
            <a:r>
              <a:rPr lang="es-MX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ALIMENTACIÓN</a:t>
            </a: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/ COOPERATIVAS ESCOLARES</a:t>
            </a:r>
          </a:p>
        </p:txBody>
      </p:sp>
      <p:graphicFrame>
        <p:nvGraphicFramePr>
          <p:cNvPr id="12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0145920"/>
              </p:ext>
            </p:extLst>
          </p:nvPr>
        </p:nvGraphicFramePr>
        <p:xfrm>
          <a:off x="296878" y="2276872"/>
          <a:ext cx="8607434" cy="388843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18173"/>
                <a:gridCol w="2655781"/>
                <a:gridCol w="1148763"/>
                <a:gridCol w="1244494"/>
                <a:gridCol w="1340223"/>
              </a:tblGrid>
              <a:tr h="1024491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ACCIONES</a:t>
                      </a:r>
                      <a:r>
                        <a:rPr lang="es-MX" sz="1800" baseline="0" dirty="0" smtClean="0"/>
                        <a:t> ESPECIFICAS 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DESCRIPCIÓN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META 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LOGRO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AVANCE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2017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 (%)</a:t>
                      </a:r>
                      <a:endParaRPr kumimoji="0" lang="es-MX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anchor="ctr"/>
                </a:tc>
              </a:tr>
              <a:tr h="2863941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ESCUELAS TIEMPO COMPLETO/</a:t>
                      </a:r>
                    </a:p>
                    <a:p>
                      <a:pPr algn="ctr"/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COOPERATIVAS</a:t>
                      </a:r>
                      <a:endParaRPr lang="es-MX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kern="1200" dirty="0" smtClean="0">
                          <a:effectLst/>
                        </a:rPr>
                        <a:t>Acciones Implementadas en Escuelas de Tiempo Completo</a:t>
                      </a:r>
                      <a:r>
                        <a:rPr lang="es-MX" sz="1800" kern="1200" baseline="0" dirty="0" smtClean="0">
                          <a:effectLst/>
                        </a:rPr>
                        <a:t> con Servicio de Alimentación/</a:t>
                      </a:r>
                    </a:p>
                    <a:p>
                      <a:pPr algn="ctr"/>
                      <a:r>
                        <a:rPr lang="es-MX" sz="1800" kern="1200" baseline="0" dirty="0" smtClean="0">
                          <a:effectLst/>
                        </a:rPr>
                        <a:t>Cooperativa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2,709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2,863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u="none" strike="noStrike" dirty="0" smtClean="0">
                          <a:effectLst/>
                        </a:rPr>
                        <a:t>105.7 %</a:t>
                      </a:r>
                      <a:endParaRPr lang="es-MX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3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550222"/>
              </p:ext>
            </p:extLst>
          </p:nvPr>
        </p:nvGraphicFramePr>
        <p:xfrm>
          <a:off x="9624392" y="4431644"/>
          <a:ext cx="2232249" cy="218741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44083"/>
                <a:gridCol w="744083"/>
                <a:gridCol w="744083"/>
              </a:tblGrid>
              <a:tr h="605159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AÑO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META 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%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</a:tr>
              <a:tr h="345805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2018</a:t>
                      </a:r>
                      <a:endParaRPr lang="es-MX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3,543</a:t>
                      </a:r>
                      <a:endParaRPr lang="es-MX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</a:rPr>
                        <a:t>85%</a:t>
                      </a:r>
                      <a:endParaRPr lang="es-MX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16988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2017</a:t>
                      </a:r>
                      <a:endParaRPr lang="es-MX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2,709</a:t>
                      </a:r>
                      <a:endParaRPr lang="es-MX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65%</a:t>
                      </a:r>
                      <a:endParaRPr lang="es-MX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88207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2016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1,668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40%</a:t>
                      </a:r>
                      <a:endParaRPr lang="es-MX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88207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2015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834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</a:rPr>
                        <a:t>20%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88207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2014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50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effectLst/>
                        </a:rPr>
                        <a:t>2%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031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7210" y="1677884"/>
            <a:ext cx="11631438" cy="5326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1400" b="1" dirty="0" smtClean="0"/>
              <a:t>OBJETIVO: </a:t>
            </a:r>
            <a:r>
              <a:rPr lang="es-MX" sz="1400" dirty="0"/>
              <a:t>Implementar acciones de fomento sanitario en materia de prevención de factores de riesgo para el sobrepeso, la obesidad y la diabetes en restaurantes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119336" y="6463409"/>
            <a:ext cx="6937840" cy="2446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dirty="0"/>
              <a:t>NOTA: La meta es acumulable para cerrar el 2018 con 586 (918) convenios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4084722" y="116631"/>
            <a:ext cx="7915934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INTERVENCIÓN EN RESTAURANTES</a:t>
            </a:r>
          </a:p>
        </p:txBody>
      </p:sp>
      <p:graphicFrame>
        <p:nvGraphicFramePr>
          <p:cNvPr id="12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7851416"/>
              </p:ext>
            </p:extLst>
          </p:nvPr>
        </p:nvGraphicFramePr>
        <p:xfrm>
          <a:off x="119336" y="3147145"/>
          <a:ext cx="9145015" cy="312657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56710"/>
                <a:gridCol w="2821650"/>
                <a:gridCol w="1220510"/>
                <a:gridCol w="1322218"/>
                <a:gridCol w="1423927"/>
              </a:tblGrid>
              <a:tr h="1141077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ACCIONES</a:t>
                      </a:r>
                      <a:r>
                        <a:rPr lang="es-MX" sz="1800" baseline="0" dirty="0" smtClean="0"/>
                        <a:t> ESPECIFICAS 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DESCRIPCIÓN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META 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LOGRO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AVANCE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2017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 (%)</a:t>
                      </a:r>
                      <a:endParaRPr kumimoji="0" lang="es-MX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anchor="ctr"/>
                </a:tc>
              </a:tr>
              <a:tr h="1985500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FOMENTO SANITARIO EN RESTAURANTES</a:t>
                      </a:r>
                      <a:endParaRPr lang="es-MX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Convenios de colaboración firmados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685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704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u="none" strike="noStrike" dirty="0" smtClean="0">
                          <a:effectLst/>
                        </a:rPr>
                        <a:t>102.8 %</a:t>
                      </a:r>
                      <a:endParaRPr lang="es-MX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3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81807"/>
              </p:ext>
            </p:extLst>
          </p:nvPr>
        </p:nvGraphicFramePr>
        <p:xfrm>
          <a:off x="9696399" y="2284561"/>
          <a:ext cx="2232249" cy="186855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44083"/>
                <a:gridCol w="744083"/>
                <a:gridCol w="744083"/>
              </a:tblGrid>
              <a:tr h="32208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AÑO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META 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%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</a:tr>
              <a:tr h="322088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2018</a:t>
                      </a:r>
                      <a:endParaRPr lang="es-MX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915</a:t>
                      </a:r>
                      <a:endParaRPr lang="es-MX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</a:rPr>
                        <a:t>95%</a:t>
                      </a:r>
                      <a:endParaRPr lang="es-MX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95247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2017</a:t>
                      </a:r>
                      <a:endParaRPr lang="es-MX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685</a:t>
                      </a:r>
                      <a:endParaRPr lang="es-MX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76%</a:t>
                      </a:r>
                      <a:endParaRPr lang="es-MX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41566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2016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339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55%</a:t>
                      </a:r>
                      <a:endParaRPr lang="es-MX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14725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2015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209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</a:rPr>
                        <a:t>34%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87885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2014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80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effectLst/>
                        </a:rPr>
                        <a:t>13%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174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336" y="1627872"/>
            <a:ext cx="11881320" cy="5326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1400" b="1" dirty="0" smtClean="0"/>
              <a:t>OBJETIVO: </a:t>
            </a:r>
            <a:r>
              <a:rPr lang="es-MX" sz="1400" dirty="0" smtClean="0"/>
              <a:t>Implementar </a:t>
            </a:r>
            <a:r>
              <a:rPr lang="es-MX" sz="1400" dirty="0"/>
              <a:t>acciones de fomento sanitario en materia de prevención de factores de riesgo para el sobrepeso, la obesidad y la diabetes en comedores industriales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191344" y="6496746"/>
            <a:ext cx="11809312" cy="3166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dirty="0"/>
              <a:t>NOTA: Son 250 empresas con comedores industriales, con una meta de 40 (60) empresas con convenio por año. Este indicador es acumulable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4084722" y="116631"/>
            <a:ext cx="7915934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INTERVENCIÓN EN COMEDORES INDUSTRIALES</a:t>
            </a:r>
          </a:p>
        </p:txBody>
      </p:sp>
      <p:graphicFrame>
        <p:nvGraphicFramePr>
          <p:cNvPr id="12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506110"/>
              </p:ext>
            </p:extLst>
          </p:nvPr>
        </p:nvGraphicFramePr>
        <p:xfrm>
          <a:off x="9712986" y="2160527"/>
          <a:ext cx="2188632" cy="186855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68085"/>
                <a:gridCol w="768085"/>
                <a:gridCol w="652462"/>
              </a:tblGrid>
              <a:tr h="32208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AÑO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META 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%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</a:tr>
              <a:tr h="322088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2018</a:t>
                      </a:r>
                      <a:endParaRPr lang="es-MX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240</a:t>
                      </a:r>
                      <a:endParaRPr lang="es-MX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</a:rPr>
                        <a:t>100%</a:t>
                      </a:r>
                      <a:endParaRPr lang="es-MX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95247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2017</a:t>
                      </a:r>
                      <a:endParaRPr lang="es-MX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180</a:t>
                      </a:r>
                      <a:endParaRPr lang="es-MX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80%</a:t>
                      </a:r>
                      <a:endParaRPr lang="es-MX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41566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2016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120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60%</a:t>
                      </a:r>
                      <a:endParaRPr lang="es-MX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14725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2015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80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</a:rPr>
                        <a:t>40%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87885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2014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40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effectLst/>
                        </a:rPr>
                        <a:t>20%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aphicFrame>
        <p:nvGraphicFramePr>
          <p:cNvPr id="13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7952845"/>
              </p:ext>
            </p:extLst>
          </p:nvPr>
        </p:nvGraphicFramePr>
        <p:xfrm>
          <a:off x="91027" y="2996952"/>
          <a:ext cx="9317340" cy="333978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01119"/>
                <a:gridCol w="2874820"/>
                <a:gridCol w="1243508"/>
                <a:gridCol w="1347134"/>
                <a:gridCol w="1450759"/>
              </a:tblGrid>
              <a:tr h="1218889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ACCIONES</a:t>
                      </a:r>
                      <a:r>
                        <a:rPr lang="es-MX" sz="1800" baseline="0" dirty="0" smtClean="0"/>
                        <a:t> ESPECIFICAS 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DESCRIPCIÓN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META 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LOGRO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AVANCE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2017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 (%)</a:t>
                      </a:r>
                      <a:endParaRPr kumimoji="0" lang="es-MX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anchor="ctr"/>
                </a:tc>
              </a:tr>
              <a:tr h="2120895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FOMENTO</a:t>
                      </a:r>
                      <a:r>
                        <a:rPr lang="es-MX" sz="1800" b="1" baseline="0" dirty="0" smtClean="0">
                          <a:solidFill>
                            <a:schemeClr val="bg1"/>
                          </a:solidFill>
                        </a:rPr>
                        <a:t> SANITARIO EN C</a:t>
                      </a:r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OMEDORES</a:t>
                      </a:r>
                      <a:r>
                        <a:rPr lang="es-MX" sz="1800" b="1" baseline="0" dirty="0" smtClean="0">
                          <a:solidFill>
                            <a:schemeClr val="bg1"/>
                          </a:solidFill>
                        </a:rPr>
                        <a:t> INDUSTRIALES</a:t>
                      </a:r>
                      <a:endParaRPr lang="es-MX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Convenios de colaboración firmados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180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237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u="none" strike="noStrike" dirty="0" smtClean="0">
                          <a:effectLst/>
                        </a:rPr>
                        <a:t>131.7 %</a:t>
                      </a:r>
                      <a:endParaRPr lang="es-MX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589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4439816" y="836712"/>
            <a:ext cx="554461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VIGILANCIA EPIDEMIOLÓGICA</a:t>
            </a:r>
            <a:endParaRPr lang="es-ES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Gráfico 2"/>
          <p:cNvGraphicFramePr/>
          <p:nvPr>
            <p:extLst>
              <p:ext uri="{D42A27DB-BD31-4B8C-83A1-F6EECF244321}">
                <p14:modId xmlns:p14="http://schemas.microsoft.com/office/powerpoint/2010/main" val="639720742"/>
              </p:ext>
            </p:extLst>
          </p:nvPr>
        </p:nvGraphicFramePr>
        <p:xfrm>
          <a:off x="767408" y="1340768"/>
          <a:ext cx="1036915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51384" y="6309320"/>
            <a:ext cx="3121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Fuente: SUIVE, Semana 01- 52/2017 Preliminar</a:t>
            </a:r>
            <a:endParaRPr lang="es-ES" sz="1200" dirty="0"/>
          </a:p>
        </p:txBody>
      </p:sp>
      <p:sp>
        <p:nvSpPr>
          <p:cNvPr id="6" name="4 CuadroTexto"/>
          <p:cNvSpPr txBox="1"/>
          <p:nvPr/>
        </p:nvSpPr>
        <p:spPr>
          <a:xfrm>
            <a:off x="4295800" y="38550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00823B"/>
                </a:solidFill>
                <a:latin typeface="Bell MT" panose="02020503060305020303" pitchFamily="18" charset="0"/>
              </a:rPr>
              <a:t>DIRECCIÓN DE SALUD PÚBLICA</a:t>
            </a:r>
          </a:p>
        </p:txBody>
      </p:sp>
    </p:spTree>
    <p:extLst>
      <p:ext uri="{BB962C8B-B14F-4D97-AF65-F5344CB8AC3E}">
        <p14:creationId xmlns:p14="http://schemas.microsoft.com/office/powerpoint/2010/main" val="27652114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3762722"/>
              </p:ext>
            </p:extLst>
          </p:nvPr>
        </p:nvGraphicFramePr>
        <p:xfrm>
          <a:off x="191344" y="1628800"/>
          <a:ext cx="11737304" cy="511256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20280"/>
                <a:gridCol w="1584176"/>
                <a:gridCol w="2880320"/>
                <a:gridCol w="1440160"/>
                <a:gridCol w="3312368"/>
              </a:tblGrid>
              <a:tr h="4706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NOMBRE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INSTITUCIÓN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CARGO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TELÉFONO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CORREO ELECTRÓNICO</a:t>
                      </a:r>
                      <a:endParaRPr lang="es-MX" sz="2000" dirty="0"/>
                    </a:p>
                  </a:txBody>
                  <a:tcPr anchor="ctr"/>
                </a:tc>
              </a:tr>
              <a:tr h="812337">
                <a:tc>
                  <a:txBody>
                    <a:bodyPr/>
                    <a:lstStyle/>
                    <a:p>
                      <a:pPr algn="l"/>
                      <a:r>
                        <a:rPr lang="es-MX" sz="1400" dirty="0" smtClean="0"/>
                        <a:t>Dr.</a:t>
                      </a:r>
                      <a:r>
                        <a:rPr lang="es-MX" sz="1400" baseline="0" dirty="0" smtClean="0"/>
                        <a:t> Francisco Méndez Pérez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IMSS</a:t>
                      </a:r>
                      <a:r>
                        <a:rPr lang="es-MX" sz="1400" baseline="0" dirty="0" smtClean="0"/>
                        <a:t> PROSPERA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Gerente</a:t>
                      </a:r>
                      <a:r>
                        <a:rPr lang="es-MX" sz="1400" baseline="0" dirty="0" smtClean="0"/>
                        <a:t> Delegacional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811-0084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u="none" dirty="0" smtClean="0">
                          <a:effectLst/>
                        </a:rPr>
                        <a:t>Francisco.mendezp@imss.gob.mx</a:t>
                      </a:r>
                    </a:p>
                    <a:p>
                      <a:pPr algn="ctr"/>
                      <a:r>
                        <a:rPr lang="es-MX" sz="1400" u="none" dirty="0" smtClean="0">
                          <a:effectLst/>
                        </a:rPr>
                        <a:t>Raul.ruedaj@imss.gob.mx</a:t>
                      </a:r>
                    </a:p>
                  </a:txBody>
                  <a:tcPr anchor="ctr"/>
                </a:tc>
              </a:tr>
              <a:tr h="580242">
                <a:tc>
                  <a:txBody>
                    <a:bodyPr/>
                    <a:lstStyle/>
                    <a:p>
                      <a:pPr algn="l"/>
                      <a:r>
                        <a:rPr lang="es-MX" sz="1400" dirty="0" smtClean="0"/>
                        <a:t>Cap. Fernando Rodríguez</a:t>
                      </a:r>
                      <a:r>
                        <a:rPr lang="es-MX" sz="1400" baseline="0" dirty="0" smtClean="0"/>
                        <a:t> Flores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SEDENA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Representante</a:t>
                      </a:r>
                      <a:r>
                        <a:rPr lang="es-MX" sz="1400" baseline="0" dirty="0" smtClean="0"/>
                        <a:t> SEDENA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812-9811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medicinapreventiva_slp@hotmail.com</a:t>
                      </a:r>
                      <a:endParaRPr lang="es-MX" sz="1400" dirty="0"/>
                    </a:p>
                  </a:txBody>
                  <a:tcPr anchor="ctr"/>
                </a:tc>
              </a:tr>
              <a:tr h="580242">
                <a:tc>
                  <a:txBody>
                    <a:bodyPr/>
                    <a:lstStyle/>
                    <a:p>
                      <a:pPr algn="l"/>
                      <a:r>
                        <a:rPr lang="es-MX" sz="1400" dirty="0" smtClean="0"/>
                        <a:t>Dr. Efraín</a:t>
                      </a:r>
                      <a:r>
                        <a:rPr lang="es-MX" sz="1400" baseline="0" dirty="0" smtClean="0"/>
                        <a:t> Luna Barrios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IMSS RÉGIMEN</a:t>
                      </a:r>
                      <a:r>
                        <a:rPr lang="es-MX" sz="1400" baseline="0" dirty="0" smtClean="0"/>
                        <a:t> ORDINARIO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Coordinador</a:t>
                      </a:r>
                      <a:r>
                        <a:rPr lang="es-MX" sz="1400" baseline="0" dirty="0" smtClean="0"/>
                        <a:t> Auxiliar Médico en Salud Pública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812-4144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efrain.luna@imss.gob.mx</a:t>
                      </a:r>
                      <a:endParaRPr lang="es-MX" sz="1400" dirty="0"/>
                    </a:p>
                  </a:txBody>
                  <a:tcPr anchor="ctr"/>
                </a:tc>
              </a:tr>
              <a:tr h="1044434">
                <a:tc>
                  <a:txBody>
                    <a:bodyPr/>
                    <a:lstStyle/>
                    <a:p>
                      <a:pPr algn="l"/>
                      <a:r>
                        <a:rPr lang="es-MX" sz="1400" dirty="0" smtClean="0"/>
                        <a:t>Dra.</a:t>
                      </a:r>
                      <a:r>
                        <a:rPr lang="es-MX" sz="1400" baseline="0" dirty="0" smtClean="0"/>
                        <a:t> Ana María Ruíz Medrano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ISSSTE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Jefa de Atención</a:t>
                      </a:r>
                      <a:r>
                        <a:rPr lang="es-MX" sz="1400" baseline="0" dirty="0" smtClean="0"/>
                        <a:t> Médica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814-7347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amruiz@issste.gob.mx</a:t>
                      </a:r>
                    </a:p>
                    <a:p>
                      <a:pPr algn="ctr"/>
                      <a:endParaRPr lang="es-MX" sz="600" dirty="0" smtClean="0"/>
                    </a:p>
                    <a:p>
                      <a:pPr algn="ctr"/>
                      <a:r>
                        <a:rPr lang="es-MX" sz="1400" dirty="0" smtClean="0"/>
                        <a:t>atencionmedicaslp@yahoo.com.mx </a:t>
                      </a:r>
                    </a:p>
                    <a:p>
                      <a:pPr algn="ctr"/>
                      <a:r>
                        <a:rPr lang="es-MX" sz="1400" dirty="0" smtClean="0"/>
                        <a:t>dr.chava_83@hotmail.com</a:t>
                      </a:r>
                      <a:endParaRPr lang="es-MX" sz="1400" dirty="0"/>
                    </a:p>
                  </a:txBody>
                  <a:tcPr anchor="ctr"/>
                </a:tc>
              </a:tr>
              <a:tr h="812337">
                <a:tc>
                  <a:txBody>
                    <a:bodyPr/>
                    <a:lstStyle/>
                    <a:p>
                      <a:pPr algn="l"/>
                      <a:r>
                        <a:rPr lang="es-MX" sz="1400" dirty="0" smtClean="0"/>
                        <a:t>M.V.Z.</a:t>
                      </a:r>
                      <a:r>
                        <a:rPr lang="es-MX" sz="1400" baseline="0" dirty="0" smtClean="0"/>
                        <a:t> Erich Neumann Ramírez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COEPRIS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Jefe del Departamento de Fomento Sanitario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833-0504 </a:t>
                      </a:r>
                    </a:p>
                    <a:p>
                      <a:pPr algn="ctr"/>
                      <a:r>
                        <a:rPr lang="es-MX" sz="1400" dirty="0" smtClean="0"/>
                        <a:t>EXT 139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erichneumannr@gmail.com</a:t>
                      </a:r>
                    </a:p>
                    <a:p>
                      <a:pPr algn="ctr"/>
                      <a:endParaRPr lang="es-MX" sz="600" dirty="0" smtClean="0"/>
                    </a:p>
                    <a:p>
                      <a:pPr algn="ctr"/>
                      <a:r>
                        <a:rPr lang="es-MX" sz="1400" dirty="0" smtClean="0"/>
                        <a:t>promesa_slp@hotmail.com</a:t>
                      </a:r>
                      <a:endParaRPr lang="es-MX" sz="1400" dirty="0"/>
                    </a:p>
                  </a:txBody>
                  <a:tcPr anchor="ctr"/>
                </a:tc>
              </a:tr>
              <a:tr h="812337">
                <a:tc>
                  <a:txBody>
                    <a:bodyPr/>
                    <a:lstStyle/>
                    <a:p>
                      <a:pPr algn="l"/>
                      <a:r>
                        <a:rPr lang="es-MX" sz="1400" dirty="0" smtClean="0"/>
                        <a:t>Dr. Gerardo Arteaga Domínguez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SSA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Jefe del Departamento de Atención del Adulto y Adulto Mayor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834-1100</a:t>
                      </a:r>
                    </a:p>
                    <a:p>
                      <a:pPr algn="ctr"/>
                      <a:r>
                        <a:rPr lang="es-MX" sz="1400" dirty="0" smtClean="0"/>
                        <a:t>EXT</a:t>
                      </a:r>
                      <a:r>
                        <a:rPr lang="es-MX" sz="1400" baseline="0" dirty="0" smtClean="0"/>
                        <a:t> 21302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adultomayor_slp@outlook.com</a:t>
                      </a:r>
                      <a:endParaRPr lang="es-MX" sz="14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4084722" y="116631"/>
            <a:ext cx="7915934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MX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DIRECTORIO ESTATAL</a:t>
            </a:r>
            <a:endParaRPr lang="es-MX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11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439816" y="836712"/>
            <a:ext cx="554461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VIGILANCIA EPIDEMIOLÓGICA</a:t>
            </a:r>
            <a:endParaRPr lang="es-ES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Gráfico 2"/>
          <p:cNvGraphicFramePr/>
          <p:nvPr>
            <p:extLst>
              <p:ext uri="{D42A27DB-BD31-4B8C-83A1-F6EECF244321}">
                <p14:modId xmlns:p14="http://schemas.microsoft.com/office/powerpoint/2010/main" val="4009506100"/>
              </p:ext>
            </p:extLst>
          </p:nvPr>
        </p:nvGraphicFramePr>
        <p:xfrm>
          <a:off x="767408" y="1340768"/>
          <a:ext cx="1036915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51384" y="6309320"/>
            <a:ext cx="3121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Fuente: SUIVE, Semana 01- 52/2017 Preliminar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574007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439816" y="836712"/>
            <a:ext cx="554461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VIGILANCIA EPIDEMIOLÓGICA</a:t>
            </a:r>
            <a:endParaRPr lang="es-ES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Gráfico 2"/>
          <p:cNvGraphicFramePr/>
          <p:nvPr>
            <p:extLst>
              <p:ext uri="{D42A27DB-BD31-4B8C-83A1-F6EECF244321}">
                <p14:modId xmlns:p14="http://schemas.microsoft.com/office/powerpoint/2010/main" val="386552563"/>
              </p:ext>
            </p:extLst>
          </p:nvPr>
        </p:nvGraphicFramePr>
        <p:xfrm>
          <a:off x="767408" y="1340768"/>
          <a:ext cx="1036915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51384" y="6309320"/>
            <a:ext cx="3121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Fuente: SUIVE, Semana 01- 52/2017 Preliminar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574007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439816" y="836712"/>
            <a:ext cx="554461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VIGILANCIA EPIDEMIOLÓGICA</a:t>
            </a:r>
            <a:endParaRPr lang="es-ES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Gráfico 2"/>
          <p:cNvGraphicFramePr/>
          <p:nvPr>
            <p:extLst>
              <p:ext uri="{D42A27DB-BD31-4B8C-83A1-F6EECF244321}">
                <p14:modId xmlns:p14="http://schemas.microsoft.com/office/powerpoint/2010/main" val="2221800628"/>
              </p:ext>
            </p:extLst>
          </p:nvPr>
        </p:nvGraphicFramePr>
        <p:xfrm>
          <a:off x="767408" y="1340768"/>
          <a:ext cx="1036915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51384" y="6309320"/>
            <a:ext cx="3121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Fuente: SUIVE, Semana 01- 52/2017 Preliminar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574007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439816" y="836712"/>
            <a:ext cx="554461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VIGILANCIA EPIDEMIOLÓGICA</a:t>
            </a:r>
            <a:endParaRPr lang="es-ES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Gráfico 2"/>
          <p:cNvGraphicFramePr/>
          <p:nvPr>
            <p:extLst>
              <p:ext uri="{D42A27DB-BD31-4B8C-83A1-F6EECF244321}">
                <p14:modId xmlns:p14="http://schemas.microsoft.com/office/powerpoint/2010/main" val="3458871377"/>
              </p:ext>
            </p:extLst>
          </p:nvPr>
        </p:nvGraphicFramePr>
        <p:xfrm>
          <a:off x="767408" y="1340768"/>
          <a:ext cx="1036915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51384" y="6309320"/>
            <a:ext cx="3121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Fuente: SUIVE, Semana 01- 52/2017 Preliminar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574007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439816" y="836712"/>
            <a:ext cx="554461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VIGILANCIA EPIDEMIOLÓGICA</a:t>
            </a:r>
            <a:endParaRPr lang="es-ES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Gráfico 2"/>
          <p:cNvGraphicFramePr/>
          <p:nvPr>
            <p:extLst>
              <p:ext uri="{D42A27DB-BD31-4B8C-83A1-F6EECF244321}">
                <p14:modId xmlns:p14="http://schemas.microsoft.com/office/powerpoint/2010/main" val="3163427379"/>
              </p:ext>
            </p:extLst>
          </p:nvPr>
        </p:nvGraphicFramePr>
        <p:xfrm>
          <a:off x="767408" y="1340768"/>
          <a:ext cx="1036915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551384" y="6309320"/>
            <a:ext cx="3121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Fuente: SUIVE, Semana 01- 52/2017 Preliminar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574007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655840" y="836712"/>
            <a:ext cx="5184576" cy="369332"/>
          </a:xfrm>
          <a:prstGeom prst="rect">
            <a:avLst/>
          </a:prstGeom>
          <a:solidFill>
            <a:srgbClr val="00823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PROMOCIÓN  PARA LA SALUD.</a:t>
            </a:r>
            <a:endParaRPr lang="es-ES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302154"/>
              </p:ext>
            </p:extLst>
          </p:nvPr>
        </p:nvGraphicFramePr>
        <p:xfrm>
          <a:off x="397196" y="1628800"/>
          <a:ext cx="8795147" cy="2515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7294"/>
                <a:gridCol w="1697294"/>
                <a:gridCol w="1862361"/>
                <a:gridCol w="1346934"/>
                <a:gridCol w="2191264"/>
              </a:tblGrid>
              <a:tr h="436224">
                <a:tc gridSpan="5"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PROMOCIÓN DE ESTILOS DE VIDA SALUDABLE EN POBLACIÓN DE 6 A 11 AÑOS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aseline="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aseline="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aseline="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aseline="0" dirty="0" smtClean="0"/>
                    </a:p>
                  </a:txBody>
                  <a:tcPr anchor="ctr"/>
                </a:tc>
              </a:tr>
              <a:tr h="898846"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000" baseline="0" dirty="0" smtClean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FOMENTO DE ESTILOS DE VIDA SALUDABLE EN ESCUELAS PRIMARIAS</a:t>
                      </a:r>
                    </a:p>
                  </a:txBody>
                  <a:tcPr marL="68580" marR="68580" marT="34290" marB="3429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EVENTOS DE ALIMENTACIÓN</a:t>
                      </a: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 CORRECTA</a:t>
                      </a:r>
                    </a:p>
                  </a:txBody>
                  <a:tcPr marL="68580" marR="68580" marT="34290" marB="3429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EVENTOS DE CONSUMO DE AGUA POTABLE</a:t>
                      </a:r>
                    </a:p>
                  </a:txBody>
                  <a:tcPr marL="68580" marR="68580" marT="34290" marB="3429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EVENTOS EDUCATIVOS PARA LA PROMOCIÓN DE LA ACTIVIDAD FÍSICA</a:t>
                      </a:r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</a:tr>
              <a:tr h="280811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bg1"/>
                          </a:solidFill>
                        </a:rPr>
                        <a:t>META</a:t>
                      </a:r>
                      <a:endParaRPr lang="es-MX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186</a:t>
                      </a:r>
                      <a:endParaRPr lang="es-MX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186</a:t>
                      </a:r>
                      <a:endParaRPr lang="es-MX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186</a:t>
                      </a:r>
                      <a:endParaRPr lang="es-MX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186</a:t>
                      </a:r>
                      <a:endParaRPr lang="es-MX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80811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bg1"/>
                          </a:solidFill>
                        </a:rPr>
                        <a:t>LOGRO</a:t>
                      </a:r>
                      <a:endParaRPr lang="es-MX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363</a:t>
                      </a:r>
                      <a:endParaRPr lang="es-MX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572</a:t>
                      </a:r>
                      <a:endParaRPr lang="es-MX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487</a:t>
                      </a:r>
                      <a:endParaRPr lang="es-MX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547</a:t>
                      </a:r>
                      <a:endParaRPr lang="es-MX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0454">
                <a:tc>
                  <a:txBody>
                    <a:bodyPr/>
                    <a:lstStyle/>
                    <a:p>
                      <a:pPr algn="ctr"/>
                      <a:r>
                        <a:rPr lang="es-MX" sz="900" dirty="0" smtClean="0">
                          <a:solidFill>
                            <a:schemeClr val="bg1"/>
                          </a:solidFill>
                        </a:rPr>
                        <a:t>POBLACIÓN</a:t>
                      </a:r>
                      <a:r>
                        <a:rPr lang="es-MX" sz="900" baseline="0" dirty="0" smtClean="0">
                          <a:solidFill>
                            <a:schemeClr val="bg1"/>
                          </a:solidFill>
                        </a:rPr>
                        <a:t> BENEFICIADA</a:t>
                      </a:r>
                      <a:endParaRPr lang="es-MX" sz="9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latinLnBrk="0" hangingPunct="1"/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58,788</a:t>
                      </a:r>
                      <a:endParaRPr lang="es-MX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58,788</a:t>
                      </a:r>
                      <a:endParaRPr lang="es-MX" sz="1400" dirty="0"/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58,788</a:t>
                      </a:r>
                      <a:endParaRPr lang="es-MX" sz="1400" dirty="0"/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58,788</a:t>
                      </a:r>
                      <a:endParaRPr lang="es-MX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569470"/>
              </p:ext>
            </p:extLst>
          </p:nvPr>
        </p:nvGraphicFramePr>
        <p:xfrm>
          <a:off x="472590" y="4437112"/>
          <a:ext cx="7063570" cy="2158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9096"/>
                <a:gridCol w="1853366"/>
                <a:gridCol w="1340427"/>
                <a:gridCol w="2180681"/>
              </a:tblGrid>
              <a:tr h="566989">
                <a:tc gridSpan="4"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FOMENTO DE ESTILOS DE VIDA SALUDABLES EN GRUPOS DE AYUDA MUTUA EN ENFERMEDADES CRÓNICAS</a:t>
                      </a:r>
                      <a:endParaRPr lang="es-MX" sz="1400" baseline="0" dirty="0" smtClean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aseline="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aseline="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aseline="0" dirty="0" smtClean="0"/>
                    </a:p>
                  </a:txBody>
                  <a:tcPr anchor="ctr"/>
                </a:tc>
              </a:tr>
              <a:tr h="679360"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000" baseline="0" dirty="0" smtClean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dirty="0" smtClean="0">
                          <a:solidFill>
                            <a:schemeClr val="bg1"/>
                          </a:solidFill>
                        </a:rPr>
                        <a:t>EVENTOS DE ALIMENTACIÓN</a:t>
                      </a:r>
                      <a:r>
                        <a:rPr lang="es-MX" sz="1100" baseline="0" dirty="0" smtClean="0">
                          <a:solidFill>
                            <a:schemeClr val="bg1"/>
                          </a:solidFill>
                        </a:rPr>
                        <a:t> CORRECTA</a:t>
                      </a:r>
                    </a:p>
                  </a:txBody>
                  <a:tcPr marL="68580" marR="68580" marT="34290" marB="3429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aseline="0" dirty="0" smtClean="0">
                          <a:solidFill>
                            <a:schemeClr val="bg1"/>
                          </a:solidFill>
                        </a:rPr>
                        <a:t>EVENTOS DE CONSUMO DE AGUA POTABLE</a:t>
                      </a:r>
                    </a:p>
                  </a:txBody>
                  <a:tcPr marL="68580" marR="68580" marT="34290" marB="3429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aseline="0" dirty="0" smtClean="0">
                          <a:solidFill>
                            <a:schemeClr val="bg1"/>
                          </a:solidFill>
                        </a:rPr>
                        <a:t>EVENTOS EDUCATIVOS PARA LA PROMOCIÓN DE LA ACTIVIDAD FÍSICA</a:t>
                      </a:r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</a:tr>
              <a:tr h="292503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bg1"/>
                          </a:solidFill>
                        </a:rPr>
                        <a:t>META</a:t>
                      </a:r>
                      <a:endParaRPr lang="es-MX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17</a:t>
                      </a:r>
                      <a:endParaRPr lang="es-MX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17</a:t>
                      </a:r>
                      <a:endParaRPr lang="es-MX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17</a:t>
                      </a:r>
                      <a:endParaRPr lang="es-MX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503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bg1"/>
                          </a:solidFill>
                        </a:rPr>
                        <a:t>LOGRO</a:t>
                      </a:r>
                      <a:endParaRPr lang="es-MX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19</a:t>
                      </a:r>
                      <a:endParaRPr lang="es-MX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19</a:t>
                      </a:r>
                      <a:endParaRPr lang="es-MX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19</a:t>
                      </a:r>
                      <a:endParaRPr lang="es-MX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7639">
                <a:tc>
                  <a:txBody>
                    <a:bodyPr/>
                    <a:lstStyle/>
                    <a:p>
                      <a:pPr algn="ctr"/>
                      <a:r>
                        <a:rPr lang="es-MX" sz="900" dirty="0" smtClean="0">
                          <a:solidFill>
                            <a:schemeClr val="bg1"/>
                          </a:solidFill>
                        </a:rPr>
                        <a:t>POBLACIÓN</a:t>
                      </a:r>
                      <a:r>
                        <a:rPr lang="es-MX" sz="900" baseline="0" dirty="0" smtClean="0">
                          <a:solidFill>
                            <a:schemeClr val="bg1"/>
                          </a:solidFill>
                        </a:rPr>
                        <a:t> BENEFICIADA</a:t>
                      </a:r>
                      <a:endParaRPr lang="es-MX" sz="9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427</a:t>
                      </a:r>
                      <a:endParaRPr lang="es-MX" sz="1400" dirty="0"/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427</a:t>
                      </a:r>
                      <a:endParaRPr lang="es-MX" sz="1400" dirty="0"/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427</a:t>
                      </a:r>
                      <a:endParaRPr lang="es-MX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665940"/>
              </p:ext>
            </p:extLst>
          </p:nvPr>
        </p:nvGraphicFramePr>
        <p:xfrm>
          <a:off x="7896199" y="4581128"/>
          <a:ext cx="4023448" cy="1916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3220"/>
                <a:gridCol w="1450114"/>
                <a:gridCol w="1450114"/>
              </a:tblGrid>
              <a:tr h="960319"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000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aseline="0" dirty="0" smtClean="0">
                          <a:solidFill>
                            <a:schemeClr val="bg1"/>
                          </a:solidFill>
                        </a:rPr>
                        <a:t>ORIENTACIONES ALIMENTARÍAS EN COMEDORES Y COOPERATIVAS ESCOLARES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aseline="0" dirty="0" smtClean="0">
                          <a:solidFill>
                            <a:schemeClr val="bg1"/>
                          </a:solidFill>
                        </a:rPr>
                        <a:t>CAPACITACIONES A PERSONAL QUE LABORA EN ESCUELAS</a:t>
                      </a:r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</a:tr>
              <a:tr h="273118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bg1"/>
                          </a:solidFill>
                        </a:rPr>
                        <a:t>META</a:t>
                      </a:r>
                      <a:endParaRPr lang="es-MX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</a:t>
                      </a:r>
                      <a:endParaRPr lang="es-MX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</a:t>
                      </a:r>
                      <a:endParaRPr lang="es-MX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3118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bg1"/>
                          </a:solidFill>
                        </a:rPr>
                        <a:t>LOGRO</a:t>
                      </a:r>
                      <a:endParaRPr lang="es-MX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</a:t>
                      </a:r>
                      <a:endParaRPr lang="es-MX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10</a:t>
                      </a:r>
                      <a:endParaRPr lang="es-MX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031">
                <a:tc>
                  <a:txBody>
                    <a:bodyPr/>
                    <a:lstStyle/>
                    <a:p>
                      <a:pPr algn="ctr"/>
                      <a:r>
                        <a:rPr lang="es-MX" sz="900" dirty="0" smtClean="0">
                          <a:solidFill>
                            <a:schemeClr val="bg1"/>
                          </a:solidFill>
                        </a:rPr>
                        <a:t>POBLACIÓN</a:t>
                      </a:r>
                      <a:r>
                        <a:rPr lang="es-MX" sz="900" baseline="0" dirty="0" smtClean="0">
                          <a:solidFill>
                            <a:schemeClr val="bg1"/>
                          </a:solidFill>
                        </a:rPr>
                        <a:t> BENEFICIADA</a:t>
                      </a:r>
                      <a:endParaRPr lang="es-MX" sz="9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890</a:t>
                      </a:r>
                      <a:endParaRPr lang="es-MX" sz="1400" dirty="0"/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 marL="68580" marR="68580" marT="34290" marB="3429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2 Marcador de contenido"/>
          <p:cNvSpPr txBox="1">
            <a:spLocks/>
          </p:cNvSpPr>
          <p:nvPr/>
        </p:nvSpPr>
        <p:spPr>
          <a:xfrm>
            <a:off x="9471375" y="1484784"/>
            <a:ext cx="2448272" cy="29419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72841" tIns="36421" rIns="72841" bIns="36421" rtlCol="0">
            <a:normAutofit fontScale="47500" lnSpcReduction="20000"/>
          </a:bodyPr>
          <a:lstStyle>
            <a:lvl1pPr marL="243011" indent="-243011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2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6525" indent="-202509" algn="l" defTabSz="324016" rtl="0" eaLnBrk="1" latinLnBrk="0" hangingPunct="1">
              <a:spcBef>
                <a:spcPct val="20000"/>
              </a:spcBef>
              <a:buFont typeface="Arial"/>
              <a:buChar char="–"/>
              <a:defRPr sz="1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39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4054" indent="-162008" algn="l" defTabSz="324016" rtl="0" eaLnBrk="1" latinLnBrk="0" hangingPunct="1">
              <a:spcBef>
                <a:spcPct val="20000"/>
              </a:spcBef>
              <a:buFont typeface="Arial"/>
              <a:buChar char="–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8070" indent="-162008" algn="l" defTabSz="324016" rtl="0" eaLnBrk="1" latinLnBrk="0" hangingPunct="1">
              <a:spcBef>
                <a:spcPct val="20000"/>
              </a:spcBef>
              <a:buFont typeface="Arial"/>
              <a:buChar char="»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2085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06101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0116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4131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800" b="1" dirty="0"/>
              <a:t>PROMOCIÓN DE LA SALUD</a:t>
            </a:r>
          </a:p>
          <a:p>
            <a:pPr marL="0" indent="0" algn="ctr">
              <a:buNone/>
            </a:pPr>
            <a:endParaRPr lang="es-MX" sz="2100" dirty="0"/>
          </a:p>
          <a:p>
            <a:pPr algn="just"/>
            <a:r>
              <a:rPr lang="es-MX" sz="2900" dirty="0"/>
              <a:t>Promoción de la alimentación correcta y de la actividad física a nivel individual y colectivo.</a:t>
            </a:r>
          </a:p>
          <a:p>
            <a:pPr algn="just"/>
            <a:endParaRPr lang="es-MX" sz="2900" dirty="0"/>
          </a:p>
          <a:p>
            <a:pPr algn="just"/>
            <a:r>
              <a:rPr lang="es-MX" sz="2900" dirty="0"/>
              <a:t>Comunicación educativa. </a:t>
            </a:r>
          </a:p>
          <a:p>
            <a:pPr algn="just"/>
            <a:endParaRPr lang="es-MX" sz="2900" dirty="0"/>
          </a:p>
          <a:p>
            <a:pPr algn="just"/>
            <a:r>
              <a:rPr lang="es-MX" sz="2900" dirty="0"/>
              <a:t>Programa comunidad y escuela saludable.</a:t>
            </a:r>
          </a:p>
          <a:p>
            <a:pPr algn="just"/>
            <a:endParaRPr lang="es-MX" sz="2900" dirty="0"/>
          </a:p>
          <a:p>
            <a:pPr algn="just"/>
            <a:r>
              <a:rPr lang="es-MX" sz="2900" dirty="0"/>
              <a:t>Comités comunitarios</a:t>
            </a:r>
            <a:r>
              <a:rPr lang="es-MX" sz="2800" dirty="0"/>
              <a:t>.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407368" y="6608385"/>
            <a:ext cx="1026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Fuente: PAAF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802051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838" y="116633"/>
            <a:ext cx="4914546" cy="66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4 CuadroTexto"/>
          <p:cNvSpPr txBox="1"/>
          <p:nvPr/>
        </p:nvSpPr>
        <p:spPr>
          <a:xfrm>
            <a:off x="4718847" y="362091"/>
            <a:ext cx="47525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00" b="1" dirty="0">
                <a:solidFill>
                  <a:srgbClr val="00823B"/>
                </a:solidFill>
                <a:latin typeface="Bell MT" panose="02020503060305020303" pitchFamily="18" charset="0"/>
              </a:rPr>
              <a:t>DIRECCIÓN DE SALUD PÚBLICA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238" y="269033"/>
            <a:ext cx="4914546" cy="66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638" y="44625"/>
            <a:ext cx="4914546" cy="66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4 CuadroTexto"/>
          <p:cNvSpPr txBox="1"/>
          <p:nvPr/>
        </p:nvSpPr>
        <p:spPr>
          <a:xfrm>
            <a:off x="5023647" y="290083"/>
            <a:ext cx="47525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00" b="1" dirty="0">
                <a:solidFill>
                  <a:srgbClr val="00823B"/>
                </a:solidFill>
                <a:latin typeface="Bell MT" panose="02020503060305020303" pitchFamily="18" charset="0"/>
              </a:rPr>
              <a:t>DIRECCIÓN DE SALUD PÚBLICA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5663952" y="980728"/>
            <a:ext cx="323973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</a:rPr>
              <a:t>INFANCIA Y ADOLESCENCIA</a:t>
            </a:r>
          </a:p>
        </p:txBody>
      </p:sp>
      <p:sp>
        <p:nvSpPr>
          <p:cNvPr id="17" name="2 Marcador de contenido"/>
          <p:cNvSpPr txBox="1">
            <a:spLocks/>
          </p:cNvSpPr>
          <p:nvPr/>
        </p:nvSpPr>
        <p:spPr>
          <a:xfrm>
            <a:off x="9494384" y="1600268"/>
            <a:ext cx="2448272" cy="25298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72841" tIns="36421" rIns="72841" bIns="36421" rtlCol="0">
            <a:normAutofit fontScale="40000" lnSpcReduction="20000"/>
          </a:bodyPr>
          <a:lstStyle>
            <a:lvl1pPr marL="243011" indent="-243011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22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6525" indent="-202509" algn="l" defTabSz="324016" rtl="0" eaLnBrk="1" latinLnBrk="0" hangingPunct="1">
              <a:spcBef>
                <a:spcPct val="20000"/>
              </a:spcBef>
              <a:buFont typeface="Arial"/>
              <a:buChar char="–"/>
              <a:defRPr sz="19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39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4054" indent="-162008" algn="l" defTabSz="324016" rtl="0" eaLnBrk="1" latinLnBrk="0" hangingPunct="1">
              <a:spcBef>
                <a:spcPct val="20000"/>
              </a:spcBef>
              <a:buFont typeface="Arial"/>
              <a:buChar char="–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8070" indent="-162008" algn="l" defTabSz="324016" rtl="0" eaLnBrk="1" latinLnBrk="0" hangingPunct="1">
              <a:spcBef>
                <a:spcPct val="20000"/>
              </a:spcBef>
              <a:buFont typeface="Arial"/>
              <a:buChar char="»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2085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06101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0116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4131" indent="-162008" algn="l" defTabSz="324016" rtl="0" eaLnBrk="1" latinLnBrk="0" hangingPunct="1">
              <a:spcBef>
                <a:spcPct val="20000"/>
              </a:spcBef>
              <a:buFont typeface="Arial"/>
              <a:buChar char="•"/>
              <a:defRPr sz="14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4500" b="1" dirty="0"/>
              <a:t>PREVENCIÓN</a:t>
            </a:r>
          </a:p>
          <a:p>
            <a:pPr marL="0" indent="0" algn="ctr">
              <a:buNone/>
            </a:pPr>
            <a:endParaRPr lang="es-MX" sz="2100" dirty="0"/>
          </a:p>
          <a:p>
            <a:pPr algn="just"/>
            <a:r>
              <a:rPr lang="es-MX" sz="4000" b="1" dirty="0"/>
              <a:t>Lactancia materna exclusiva.</a:t>
            </a:r>
          </a:p>
          <a:p>
            <a:pPr algn="just"/>
            <a:endParaRPr lang="es-MX" sz="4000" dirty="0"/>
          </a:p>
          <a:p>
            <a:pPr algn="just"/>
            <a:r>
              <a:rPr lang="es-MX" sz="4000" dirty="0"/>
              <a:t>Modelo educativo en “Entornos”. </a:t>
            </a:r>
          </a:p>
          <a:p>
            <a:pPr algn="just"/>
            <a:endParaRPr lang="es-MX" sz="4000" dirty="0"/>
          </a:p>
          <a:p>
            <a:pPr algn="just"/>
            <a:r>
              <a:rPr lang="es-MX" sz="4000" dirty="0"/>
              <a:t>Detección de ECNT en la población de 20 años y más.</a:t>
            </a: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151865"/>
              </p:ext>
            </p:extLst>
          </p:nvPr>
        </p:nvGraphicFramePr>
        <p:xfrm>
          <a:off x="184266" y="4293096"/>
          <a:ext cx="11758390" cy="216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0277"/>
                <a:gridCol w="1394493"/>
                <a:gridCol w="1653517"/>
                <a:gridCol w="1732526"/>
                <a:gridCol w="1818727"/>
                <a:gridCol w="1646324"/>
                <a:gridCol w="1732526"/>
              </a:tblGrid>
              <a:tr h="957204">
                <a:tc>
                  <a:txBody>
                    <a:bodyPr/>
                    <a:lstStyle/>
                    <a:p>
                      <a:pPr marL="0" marR="0" lvl="0" indent="0" algn="ctr" defTabSz="3240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600" b="1" kern="1200" baseline="0" noProof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40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kern="1200" baseline="0" noProof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CONTROL NUTRICIONAL EN NIÑOS &lt;6 MESES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40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CONTROL NUTRICIONAL A NIÑOS &lt;5 AÑOS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40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CAPACITACIONES A PADRES DE FAMILIA Y/O CUIDADORES DE NIÑOS MENORES DE 5 AÑOS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40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CAPACITACIÓN A ESTANCIAS INFANTILES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40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CONTROL NUTRICIONAL A NIÑOS DE 5 A 9 AÑOS 11 MESES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40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COBERTURAS DE IMC A ADOLESCENTES DE 10 A 19 AÑOS DE EDAD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25099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bg1"/>
                          </a:solidFill>
                        </a:rPr>
                        <a:t>META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12,677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7,290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35,506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55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4,984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125,981</a:t>
                      </a:r>
                      <a:endParaRPr lang="es-MX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5099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bg1"/>
                          </a:solidFill>
                        </a:rPr>
                        <a:t>LOGRO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19,583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35,263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35,264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28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31,716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147,906</a:t>
                      </a:r>
                      <a:endParaRPr lang="es-MX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8547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bg1"/>
                          </a:solidFill>
                        </a:rPr>
                        <a:t>POBLACIÓN</a:t>
                      </a:r>
                      <a:r>
                        <a:rPr lang="es-MX" sz="1200" baseline="0" dirty="0" smtClean="0">
                          <a:solidFill>
                            <a:schemeClr val="bg1"/>
                          </a:solidFill>
                        </a:rPr>
                        <a:t> BENEFICIADA</a:t>
                      </a:r>
                      <a:endParaRPr lang="es-MX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19,583</a:t>
                      </a:r>
                      <a:endParaRPr lang="es-MX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35,263</a:t>
                      </a:r>
                      <a:endParaRPr lang="es-MX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35,264</a:t>
                      </a:r>
                      <a:endParaRPr lang="es-MX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31,716</a:t>
                      </a:r>
                      <a:endParaRPr lang="es-MX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147,906</a:t>
                      </a:r>
                      <a:endParaRPr lang="es-MX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753058"/>
              </p:ext>
            </p:extLst>
          </p:nvPr>
        </p:nvGraphicFramePr>
        <p:xfrm>
          <a:off x="328283" y="1628800"/>
          <a:ext cx="8936069" cy="2276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8931"/>
                <a:gridCol w="3937317"/>
                <a:gridCol w="3189821"/>
              </a:tblGrid>
              <a:tr h="364794">
                <a:tc gridSpan="3">
                  <a:txBody>
                    <a:bodyPr/>
                    <a:lstStyle/>
                    <a:p>
                      <a:pPr marL="0" marR="0" lvl="0" indent="0" algn="ctr" defTabSz="3240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CAPACITACIONES A PADRES DE FAMILIA Y/O CUIDADORES DE NIÑOS MENORES DE 2 AÑOS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aseline="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aseline="0" dirty="0" smtClean="0"/>
                    </a:p>
                  </a:txBody>
                  <a:tcPr anchor="ctr"/>
                </a:tc>
              </a:tr>
              <a:tr h="825101"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baseline="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aseline="0" dirty="0" smtClean="0">
                          <a:solidFill>
                            <a:schemeClr val="bg1"/>
                          </a:solidFill>
                        </a:rPr>
                        <a:t>CAPACITACIÓN EN CONSULTA EN EL PRIMER NIVEL DE ATENCIÓN A PADRES DE FAMILIA EN MATERIA DE LACTANCIA MATERNA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202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aseline="0" dirty="0" smtClean="0">
                          <a:solidFill>
                            <a:schemeClr val="bg1"/>
                          </a:solidFill>
                        </a:rPr>
                        <a:t>CAPACITACIÓN EN EL PRIMER NIVEL DE ATENCIÓN A PADRES DE FAMILIA EN MATERIA DE ALIMENTACIÓN COMPLEMENTARIA, SOBREPESO Y OBESIDAD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</a:tr>
              <a:tr h="296891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bg1"/>
                          </a:solidFill>
                        </a:rPr>
                        <a:t>META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26,269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35,506</a:t>
                      </a:r>
                      <a:endParaRPr lang="es-MX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6891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bg1"/>
                          </a:solidFill>
                        </a:rPr>
                        <a:t>LOGRO</a:t>
                      </a:r>
                      <a:endParaRPr lang="es-MX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31,808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35,264</a:t>
                      </a:r>
                      <a:endParaRPr lang="es-MX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15648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bg1"/>
                          </a:solidFill>
                        </a:rPr>
                        <a:t>POBLACIÓN</a:t>
                      </a:r>
                      <a:r>
                        <a:rPr lang="es-MX" sz="1200" baseline="0" dirty="0" smtClean="0">
                          <a:solidFill>
                            <a:schemeClr val="bg1"/>
                          </a:solidFill>
                        </a:rPr>
                        <a:t> BENEFICIADA</a:t>
                      </a:r>
                      <a:endParaRPr lang="es-MX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31,808</a:t>
                      </a:r>
                      <a:endParaRPr lang="es-MX" sz="16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35,264</a:t>
                      </a:r>
                      <a:endParaRPr lang="es-MX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4" name="2 Marcador de contenido"/>
          <p:cNvSpPr txBox="1">
            <a:spLocks/>
          </p:cNvSpPr>
          <p:nvPr/>
        </p:nvSpPr>
        <p:spPr>
          <a:xfrm>
            <a:off x="4084722" y="116631"/>
            <a:ext cx="7915934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PILAR 1. SALUD PÚBLICA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95400" y="6597352"/>
            <a:ext cx="2744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Fuente: Sistema de Información en Salud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26783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9814</TotalTime>
  <Words>1730</Words>
  <Application>Microsoft Office PowerPoint</Application>
  <PresentationFormat>Panorámica</PresentationFormat>
  <Paragraphs>578</Paragraphs>
  <Slides>20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20</vt:i4>
      </vt:variant>
    </vt:vector>
  </HeadingPairs>
  <TitlesOfParts>
    <vt:vector size="29" baseType="lpstr">
      <vt:lpstr>Arial</vt:lpstr>
      <vt:lpstr>Bell MT</vt:lpstr>
      <vt:lpstr>Calibri</vt:lpstr>
      <vt:lpstr>Calibri Light</vt:lpstr>
      <vt:lpstr>Mangal</vt:lpstr>
      <vt:lpstr>Segoe UI</vt:lpstr>
      <vt:lpstr>Times New Roman</vt:lpstr>
      <vt:lpstr>Diseño personalizado</vt:lpstr>
      <vt:lpstr>1_Tema de Office</vt:lpstr>
      <vt:lpstr>COMITÉ ESTATAL DE VIGILANCIA EPIDEMIOLÓGICA (CEVE)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PDHO</dc:creator>
  <cp:lastModifiedBy>Otro</cp:lastModifiedBy>
  <cp:revision>854</cp:revision>
  <cp:lastPrinted>2018-01-23T20:31:52Z</cp:lastPrinted>
  <dcterms:created xsi:type="dcterms:W3CDTF">2016-02-18T22:41:14Z</dcterms:created>
  <dcterms:modified xsi:type="dcterms:W3CDTF">2018-01-24T15:58:58Z</dcterms:modified>
</cp:coreProperties>
</file>